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83" r:id="rId9"/>
    <p:sldId id="284" r:id="rId10"/>
    <p:sldId id="266" r:id="rId11"/>
    <p:sldId id="267" r:id="rId12"/>
    <p:sldId id="268" r:id="rId13"/>
    <p:sldId id="285" r:id="rId14"/>
    <p:sldId id="264" r:id="rId15"/>
    <p:sldId id="269" r:id="rId16"/>
    <p:sldId id="270" r:id="rId17"/>
    <p:sldId id="272" r:id="rId18"/>
    <p:sldId id="281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2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7CB"/>
    <a:srgbClr val="FF5050"/>
    <a:srgbClr val="E77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4957A-AE25-47A8-B744-48D3F9FACFD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65BB0-2B72-42FD-A61C-AA8291D9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5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5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9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5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0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1CF7-5617-4ABC-BF65-F8E594CFC84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853" y="-86896"/>
            <a:ext cx="2214306" cy="22296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63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11.jpe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15.jpeg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openxmlformats.org/officeDocument/2006/relationships/image" Target="../media/image11.jpeg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635552" y="1914581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Nhóm 20">
            <a:extLst>
              <a:ext uri="{FF2B5EF4-FFF2-40B4-BE49-F238E27FC236}">
                <a16:creationId xmlns:a16="http://schemas.microsoft.com/office/drawing/2014/main" id="{5D3F9186-385F-2CAA-B397-719C97E47854}"/>
              </a:ext>
            </a:extLst>
          </p:cNvPr>
          <p:cNvGrpSpPr/>
          <p:nvPr/>
        </p:nvGrpSpPr>
        <p:grpSpPr>
          <a:xfrm>
            <a:off x="4385957" y="1332410"/>
            <a:ext cx="3946055" cy="1332642"/>
            <a:chOff x="6371477" y="2216092"/>
            <a:chExt cx="3946055" cy="1332642"/>
          </a:xfrm>
        </p:grpSpPr>
        <p:sp>
          <p:nvSpPr>
            <p:cNvPr id="7" name="Hộp Văn bản 21">
              <a:extLst>
                <a:ext uri="{FF2B5EF4-FFF2-40B4-BE49-F238E27FC236}">
                  <a16:creationId xmlns:a16="http://schemas.microsoft.com/office/drawing/2014/main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Hộp Văn bản 22">
              <a:extLst>
                <a:ext uri="{FF2B5EF4-FFF2-40B4-BE49-F238E27FC236}">
                  <a16:creationId xmlns:a16="http://schemas.microsoft.com/office/drawing/2014/main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Hole Hearted" panose="020B0A06020104020203" pitchFamily="34" charset="0"/>
                </a:rPr>
                <a:t>O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grpSp>
        <p:nvGrpSpPr>
          <p:cNvPr id="9" name="Nhóm 11">
            <a:extLst>
              <a:ext uri="{FF2B5EF4-FFF2-40B4-BE49-F238E27FC236}">
                <a16:creationId xmlns:a16="http://schemas.microsoft.com/office/drawing/2014/main" id="{CB42F5C4-7951-19EA-E19C-002E976E001C}"/>
              </a:ext>
            </a:extLst>
          </p:cNvPr>
          <p:cNvGrpSpPr/>
          <p:nvPr/>
        </p:nvGrpSpPr>
        <p:grpSpPr>
          <a:xfrm rot="21105784">
            <a:off x="1763045" y="2883491"/>
            <a:ext cx="2704706" cy="1209532"/>
            <a:chOff x="4279245" y="1767567"/>
            <a:chExt cx="2704706" cy="1209532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D56D5054-6A53-2A62-42DC-46F055B2936B}"/>
                </a:ext>
              </a:extLst>
            </p:cNvPr>
            <p:cNvSpPr txBox="1"/>
            <p:nvPr/>
          </p:nvSpPr>
          <p:spPr>
            <a:xfrm rot="20575962">
              <a:off x="4280770" y="1776770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1270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21C06E5D-D154-8AE9-7EFB-191ADB752BA8}"/>
                </a:ext>
              </a:extLst>
            </p:cNvPr>
            <p:cNvSpPr txBox="1"/>
            <p:nvPr/>
          </p:nvSpPr>
          <p:spPr>
            <a:xfrm rot="20575962">
              <a:off x="4279245" y="176756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365521D5-6F57-77F5-D008-54BD72DBECB2}"/>
              </a:ext>
            </a:extLst>
          </p:cNvPr>
          <p:cNvGrpSpPr/>
          <p:nvPr/>
        </p:nvGrpSpPr>
        <p:grpSpPr>
          <a:xfrm>
            <a:off x="486988" y="2896677"/>
            <a:ext cx="12109647" cy="1159035"/>
            <a:chOff x="4743805" y="2513042"/>
            <a:chExt cx="6819247" cy="1159035"/>
          </a:xfrm>
        </p:grpSpPr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5BF1A24A-532F-99B8-1438-EB907ACA648F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CÁC SỐ ĐẾN 10 000</a:t>
              </a: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A755DC50-6383-E505-6690-F27974889562}"/>
                </a:ext>
              </a:extLst>
            </p:cNvPr>
            <p:cNvSpPr txBox="1"/>
            <p:nvPr/>
          </p:nvSpPr>
          <p:spPr>
            <a:xfrm>
              <a:off x="4749039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S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Ế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1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70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30420" y="409016"/>
            <a:ext cx="11971422" cy="757670"/>
            <a:chOff x="714129" y="484910"/>
            <a:chExt cx="11971422" cy="757670"/>
          </a:xfrm>
        </p:grpSpPr>
        <p:sp>
          <p:nvSpPr>
            <p:cNvPr id="5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Dùng</a:t>
              </a:r>
              <a:r>
                <a:rPr lang="en-US" sz="3000" b="1" dirty="0"/>
                <a:t> ê-</a:t>
              </a:r>
              <a:r>
                <a:rPr lang="en-US" sz="3000" b="1" dirty="0" err="1"/>
                <a:t>ke</a:t>
              </a:r>
              <a:r>
                <a:rPr lang="en-US" sz="3000" b="1" dirty="0"/>
                <a:t> </a:t>
              </a:r>
              <a:r>
                <a:rPr lang="en-US" sz="3000" b="1" dirty="0" err="1"/>
                <a:t>vẽ</a:t>
              </a:r>
              <a:r>
                <a:rPr lang="en-US" sz="3000" b="1" dirty="0"/>
                <a:t> </a:t>
              </a:r>
              <a:r>
                <a:rPr lang="en-US" sz="3000" b="1" dirty="0" err="1"/>
                <a:t>một</a:t>
              </a:r>
              <a:r>
                <a:rPr lang="en-US" sz="3000" b="1" dirty="0"/>
                <a:t> </a:t>
              </a:r>
              <a:r>
                <a:rPr lang="en-US" sz="3000" b="1" dirty="0" err="1"/>
                <a:t>góc</a:t>
              </a:r>
              <a:r>
                <a:rPr lang="en-US" sz="3000" b="1" dirty="0"/>
                <a:t> </a:t>
              </a:r>
              <a:r>
                <a:rPr lang="en-US" sz="3000" b="1" dirty="0" err="1"/>
                <a:t>vuông</a:t>
              </a:r>
              <a:r>
                <a:rPr lang="en-US" sz="3000" b="1" dirty="0"/>
                <a:t>.</a:t>
              </a:r>
              <a:endParaRPr lang="vi-VN" sz="3000" b="1" dirty="0"/>
            </a:p>
          </p:txBody>
        </p:sp>
        <p:grpSp>
          <p:nvGrpSpPr>
            <p:cNvPr id="5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5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55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5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1492" r="63545" b="17495"/>
          <a:stretch/>
        </p:blipFill>
        <p:spPr>
          <a:xfrm>
            <a:off x="7683438" y="42592"/>
            <a:ext cx="2775145" cy="38282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5829" y="1525377"/>
            <a:ext cx="11518532" cy="5368834"/>
            <a:chOff x="505829" y="1525377"/>
            <a:chExt cx="11518532" cy="5368834"/>
          </a:xfrm>
        </p:grpSpPr>
        <p:sp>
          <p:nvSpPr>
            <p:cNvPr id="79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2607527" y="5036486"/>
              <a:ext cx="94168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THỰC HIỆN CÁ NHÂN</a:t>
              </a:r>
              <a:endParaRPr lang="en-US" sz="10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9" r="59221" b="5109"/>
            <a:stretch/>
          </p:blipFill>
          <p:spPr>
            <a:xfrm>
              <a:off x="505829" y="1525377"/>
              <a:ext cx="2991394" cy="5368834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8671802">
            <a:off x="3834334" y="2363501"/>
            <a:ext cx="4238156" cy="46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1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1492" r="63545" b="17495"/>
          <a:stretch/>
        </p:blipFill>
        <p:spPr>
          <a:xfrm>
            <a:off x="7683438" y="42592"/>
            <a:ext cx="2775145" cy="38282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412" y="3071872"/>
            <a:ext cx="12006949" cy="3770413"/>
            <a:chOff x="17412" y="3071872"/>
            <a:chExt cx="12006949" cy="3770413"/>
          </a:xfrm>
        </p:grpSpPr>
        <p:sp>
          <p:nvSpPr>
            <p:cNvPr id="79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2607527" y="5036486"/>
              <a:ext cx="94168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CHIA SẺ NHÓM ĐÔI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22" r="50190" b="7864"/>
            <a:stretch/>
          </p:blipFill>
          <p:spPr>
            <a:xfrm>
              <a:off x="17412" y="3071872"/>
              <a:ext cx="3501288" cy="3770413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8671802">
            <a:off x="3834334" y="2363501"/>
            <a:ext cx="4238156" cy="465366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30420" y="409016"/>
            <a:ext cx="11971422" cy="757670"/>
            <a:chOff x="714129" y="484910"/>
            <a:chExt cx="11971422" cy="757670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Dùng</a:t>
              </a:r>
              <a:r>
                <a:rPr lang="en-US" sz="3000" b="1" dirty="0"/>
                <a:t> ê-</a:t>
              </a:r>
              <a:r>
                <a:rPr lang="en-US" sz="3000" b="1" dirty="0" err="1"/>
                <a:t>ke</a:t>
              </a:r>
              <a:r>
                <a:rPr lang="en-US" sz="3000" b="1" dirty="0"/>
                <a:t> </a:t>
              </a:r>
              <a:r>
                <a:rPr lang="en-US" sz="3000" b="1" dirty="0" err="1"/>
                <a:t>vẽ</a:t>
              </a:r>
              <a:r>
                <a:rPr lang="en-US" sz="3000" b="1" dirty="0"/>
                <a:t> </a:t>
              </a:r>
              <a:r>
                <a:rPr lang="en-US" sz="3000" b="1" dirty="0" err="1"/>
                <a:t>một</a:t>
              </a:r>
              <a:r>
                <a:rPr lang="en-US" sz="3000" b="1" dirty="0"/>
                <a:t> </a:t>
              </a:r>
              <a:r>
                <a:rPr lang="en-US" sz="3000" b="1" dirty="0" err="1"/>
                <a:t>góc</a:t>
              </a:r>
              <a:r>
                <a:rPr lang="en-US" sz="3000" b="1" dirty="0"/>
                <a:t> </a:t>
              </a:r>
              <a:r>
                <a:rPr lang="en-US" sz="3000" b="1" dirty="0" err="1"/>
                <a:t>vuông</a:t>
              </a:r>
              <a:r>
                <a:rPr lang="en-US" sz="3000" b="1" dirty="0"/>
                <a:t>.</a:t>
              </a:r>
              <a:endParaRPr lang="vi-VN" sz="3000" b="1" dirty="0"/>
            </a:p>
          </p:txBody>
        </p:sp>
        <p:grpSp>
          <p:nvGrpSpPr>
            <p:cNvPr id="20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21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22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5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5468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8671802">
            <a:off x="3834334" y="2363501"/>
            <a:ext cx="4238156" cy="46536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1492" r="63545" b="17495"/>
          <a:stretch/>
        </p:blipFill>
        <p:spPr>
          <a:xfrm>
            <a:off x="7683438" y="42592"/>
            <a:ext cx="2775145" cy="382821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268418" y="2204554"/>
            <a:ext cx="1879984" cy="2624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958046" y="2220744"/>
            <a:ext cx="2322902" cy="165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1492" r="63545" b="17495"/>
          <a:stretch/>
        </p:blipFill>
        <p:spPr>
          <a:xfrm>
            <a:off x="3517492" y="611423"/>
            <a:ext cx="2775145" cy="3828214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2677666" y="5119350"/>
            <a:ext cx="8649145" cy="10385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endParaRPr lang="en-US" sz="5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25381" r="50388" b="27734"/>
          <a:stretch/>
        </p:blipFill>
        <p:spPr>
          <a:xfrm>
            <a:off x="-117915" y="3133165"/>
            <a:ext cx="4354297" cy="346757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30420" y="409016"/>
            <a:ext cx="11971422" cy="757670"/>
            <a:chOff x="714129" y="484910"/>
            <a:chExt cx="11971422" cy="757670"/>
          </a:xfrm>
        </p:grpSpPr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Dùng</a:t>
              </a:r>
              <a:r>
                <a:rPr lang="en-US" sz="3000" b="1" dirty="0"/>
                <a:t> ê-</a:t>
              </a:r>
              <a:r>
                <a:rPr lang="en-US" sz="3000" b="1" dirty="0" err="1"/>
                <a:t>ke</a:t>
              </a:r>
              <a:r>
                <a:rPr lang="en-US" sz="3000" b="1" dirty="0"/>
                <a:t> </a:t>
              </a:r>
              <a:r>
                <a:rPr lang="en-US" sz="3000" b="1" dirty="0" err="1"/>
                <a:t>vẽ</a:t>
              </a:r>
              <a:r>
                <a:rPr lang="en-US" sz="3000" b="1" dirty="0"/>
                <a:t> </a:t>
              </a:r>
              <a:r>
                <a:rPr lang="en-US" sz="3000" b="1" dirty="0" err="1"/>
                <a:t>một</a:t>
              </a:r>
              <a:r>
                <a:rPr lang="en-US" sz="3000" b="1" dirty="0"/>
                <a:t> </a:t>
              </a:r>
              <a:r>
                <a:rPr lang="en-US" sz="3000" b="1" dirty="0" err="1"/>
                <a:t>góc</a:t>
              </a:r>
              <a:r>
                <a:rPr lang="en-US" sz="3000" b="1" dirty="0"/>
                <a:t> </a:t>
              </a:r>
              <a:r>
                <a:rPr lang="en-US" sz="3000" b="1" dirty="0" err="1"/>
                <a:t>vuông</a:t>
              </a:r>
              <a:r>
                <a:rPr lang="en-US" sz="3000" b="1" dirty="0"/>
                <a:t>.</a:t>
              </a:r>
              <a:endParaRPr lang="vi-VN" sz="3000" b="1" dirty="0"/>
            </a:p>
          </p:txBody>
        </p:sp>
        <p:grpSp>
          <p:nvGrpSpPr>
            <p:cNvPr id="21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22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23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5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078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25 L -0.14271 -0.165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1942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9323 -0.2467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1233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53507"/>
          <a:stretch/>
        </p:blipFill>
        <p:spPr>
          <a:xfrm>
            <a:off x="2347996" y="-222072"/>
            <a:ext cx="6923314" cy="7679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0" y="914813"/>
            <a:ext cx="2929875" cy="4847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rot="11262041" flipH="1" flipV="1">
            <a:off x="2863474" y="-745293"/>
            <a:ext cx="6815541" cy="3168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>
            <a:off x="3371203" y="3300771"/>
            <a:ext cx="6815541" cy="3168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flipH="1">
            <a:off x="2155407" y="572605"/>
            <a:ext cx="6815541" cy="316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47" y="1826276"/>
            <a:ext cx="5440679" cy="5440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>
            <a:off x="4401411" y="2030754"/>
            <a:ext cx="4034198" cy="3378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1829360" y="2281611"/>
            <a:ext cx="3577144" cy="50171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 flipH="1">
            <a:off x="1698473" y="136926"/>
            <a:ext cx="4034198" cy="3378700"/>
          </a:xfrm>
          <a:prstGeom prst="rect">
            <a:avLst/>
          </a:prstGeom>
        </p:spPr>
      </p:pic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5215087" y="483635"/>
            <a:ext cx="6219784" cy="6247863"/>
            <a:chOff x="2876480" y="2773788"/>
            <a:chExt cx="6688427" cy="2945879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190500">
                  <a:solidFill>
                    <a:schemeClr val="bg1"/>
                  </a:solidFill>
                </a:ln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82" y="2773788"/>
              <a:ext cx="6688425" cy="2945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0"/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513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16414" y="1508453"/>
            <a:ext cx="766868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/>
              <a:t>Số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trong</a:t>
            </a:r>
            <a:r>
              <a:rPr lang="en-US" sz="4500" dirty="0"/>
              <a:t> </a:t>
            </a: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bên</a:t>
            </a:r>
            <a:r>
              <a:rPr lang="en-US" sz="4500" dirty="0"/>
              <a:t> </a:t>
            </a:r>
            <a:r>
              <a:rPr lang="en-US" sz="4500" dirty="0" err="1"/>
              <a:t>là</a:t>
            </a:r>
            <a:r>
              <a:rPr lang="en-US" sz="45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462420" y="2515293"/>
            <a:ext cx="617667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1		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</a:t>
            </a:r>
          </a:p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3				</a:t>
            </a:r>
            <a:r>
              <a:rPr lang="en-US" sz="4500" dirty="0">
                <a:solidFill>
                  <a:srgbClr val="FF5050"/>
                </a:solidFill>
              </a:rPr>
              <a:t>D. </a:t>
            </a:r>
            <a:r>
              <a:rPr lang="en-US" sz="4500" dirty="0"/>
              <a:t>4</a:t>
            </a:r>
          </a:p>
        </p:txBody>
      </p:sp>
      <p:grpSp>
        <p:nvGrpSpPr>
          <p:cNvPr id="26" name="Nhóm 28">
            <a:extLst>
              <a:ext uri="{FF2B5EF4-FFF2-40B4-BE49-F238E27FC236}">
                <a16:creationId xmlns:a16="http://schemas.microsoft.com/office/drawing/2014/main" id="{026CF060-679C-C2D0-6BBA-2FBE93896F18}"/>
              </a:ext>
            </a:extLst>
          </p:cNvPr>
          <p:cNvGrpSpPr/>
          <p:nvPr/>
        </p:nvGrpSpPr>
        <p:grpSpPr>
          <a:xfrm>
            <a:off x="-4354" y="4082291"/>
            <a:ext cx="11540255" cy="1919256"/>
            <a:chOff x="5651692" y="116549"/>
            <a:chExt cx="8530041" cy="1469134"/>
          </a:xfrm>
        </p:grpSpPr>
        <p:grpSp>
          <p:nvGrpSpPr>
            <p:cNvPr id="27" name="Nhóm 25">
              <a:extLst>
                <a:ext uri="{FF2B5EF4-FFF2-40B4-BE49-F238E27FC236}">
                  <a16:creationId xmlns:a16="http://schemas.microsoft.com/office/drawing/2014/main" id="{E3F9D58F-118D-5F7D-416E-69F92472F6EB}"/>
                </a:ext>
              </a:extLst>
            </p:cNvPr>
            <p:cNvGrpSpPr/>
            <p:nvPr/>
          </p:nvGrpSpPr>
          <p:grpSpPr>
            <a:xfrm>
              <a:off x="6425679" y="368934"/>
              <a:ext cx="7724126" cy="1142631"/>
              <a:chOff x="6425679" y="279831"/>
              <a:chExt cx="7724126" cy="1142631"/>
            </a:xfrm>
          </p:grpSpPr>
          <p:sp>
            <p:nvSpPr>
              <p:cNvPr id="30" name="Rectangle: Rounded Corners 1">
                <a:extLst>
                  <a:ext uri="{FF2B5EF4-FFF2-40B4-BE49-F238E27FC236}">
                    <a16:creationId xmlns:a16="http://schemas.microsoft.com/office/drawing/2014/main" id="{20450505-C40C-CF54-BCA3-5889965AFA39}"/>
                  </a:ext>
                </a:extLst>
              </p:cNvPr>
              <p:cNvSpPr/>
              <p:nvPr/>
            </p:nvSpPr>
            <p:spPr>
              <a:xfrm>
                <a:off x="6509980" y="425821"/>
                <a:ext cx="7443270" cy="80802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00" b="1" dirty="0">
                  <a:latin typeface="#9Slide07 IcielLa Chic Pro Shad" panose="02000506090000020004" pitchFamily="2" charset="0"/>
                </a:endParaRPr>
              </a:p>
            </p:txBody>
          </p:sp>
          <p:sp>
            <p:nvSpPr>
              <p:cNvPr id="31" name="TextBox 10">
                <a:extLst>
                  <a:ext uri="{FF2B5EF4-FFF2-40B4-BE49-F238E27FC236}">
                    <a16:creationId xmlns:a16="http://schemas.microsoft.com/office/drawing/2014/main" id="{9F8338B3-350B-30C0-0E38-B4BF12E28981}"/>
                  </a:ext>
                </a:extLst>
              </p:cNvPr>
              <p:cNvSpPr txBox="1"/>
              <p:nvPr/>
            </p:nvSpPr>
            <p:spPr>
              <a:xfrm>
                <a:off x="6425679" y="279831"/>
                <a:ext cx="7724126" cy="114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7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Yêu</a:t>
                </a:r>
                <a:r>
                  <a:rPr lang="en-US" sz="7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7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cầu</a:t>
                </a:r>
                <a:r>
                  <a:rPr lang="en-US" sz="7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7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của</a:t>
                </a:r>
                <a:r>
                  <a:rPr lang="en-US" sz="7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7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bài</a:t>
                </a:r>
                <a:r>
                  <a:rPr lang="en-US" sz="7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7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là</a:t>
                </a:r>
                <a:r>
                  <a:rPr lang="en-US" sz="7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7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gì</a:t>
                </a:r>
                <a:r>
                  <a:rPr lang="en-US" sz="7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?</a:t>
                </a:r>
              </a:p>
            </p:txBody>
          </p:sp>
        </p:grpSp>
        <p:pic>
          <p:nvPicPr>
            <p:cNvPr id="28" name="Hình ảnh 26">
              <a:extLst>
                <a:ext uri="{FF2B5EF4-FFF2-40B4-BE49-F238E27FC236}">
                  <a16:creationId xmlns:a16="http://schemas.microsoft.com/office/drawing/2014/main" id="{56E01EE8-471E-40C4-FA53-95E1A825D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5651692" y="116549"/>
              <a:ext cx="1171718" cy="1437505"/>
            </a:xfrm>
            <a:prstGeom prst="rect">
              <a:avLst/>
            </a:prstGeom>
          </p:spPr>
        </p:pic>
        <p:pic>
          <p:nvPicPr>
            <p:cNvPr id="29" name="Hình ảnh 27">
              <a:extLst>
                <a:ext uri="{FF2B5EF4-FFF2-40B4-BE49-F238E27FC236}">
                  <a16:creationId xmlns:a16="http://schemas.microsoft.com/office/drawing/2014/main" id="{2DBEFB56-6E7B-604E-6C12-0104ECB18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13010015" y="148178"/>
              <a:ext cx="1171718" cy="1437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976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96922" y="4104455"/>
            <a:ext cx="7771990" cy="2246962"/>
            <a:chOff x="5165000" y="4042976"/>
            <a:chExt cx="7771990" cy="2246962"/>
          </a:xfrm>
        </p:grpSpPr>
        <p:sp>
          <p:nvSpPr>
            <p:cNvPr id="2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6020241" y="4437907"/>
              <a:ext cx="6916749" cy="163449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0" b="1" dirty="0" err="1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9000" b="1" dirty="0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0" b="1" dirty="0" err="1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9000" b="1" dirty="0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0" b="1" dirty="0" err="1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9000" b="1" dirty="0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9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165000" y="4042976"/>
              <a:ext cx="561387" cy="2246962"/>
              <a:chOff x="5532436" y="4436549"/>
              <a:chExt cx="561387" cy="224696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532436" y="4436549"/>
                <a:ext cx="55048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0" b="1" dirty="0">
                    <a:ln w="317500">
                      <a:solidFill>
                        <a:schemeClr val="bg1"/>
                      </a:solidFill>
                    </a:ln>
                    <a:solidFill>
                      <a:srgbClr val="FF5050"/>
                    </a:solidFill>
                    <a:latin typeface="SVN-Poky's" panose="020B0606040200020203" pitchFamily="34" charset="0"/>
                  </a:rPr>
                  <a:t>?</a:t>
                </a:r>
                <a:endParaRPr lang="vi-VN" sz="14000" b="1" dirty="0">
                  <a:ln w="317500">
                    <a:solidFill>
                      <a:schemeClr val="bg1"/>
                    </a:solidFill>
                  </a:ln>
                  <a:solidFill>
                    <a:srgbClr val="FF5050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543342" y="4436742"/>
                <a:ext cx="55048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0" b="1" dirty="0">
                    <a:solidFill>
                      <a:srgbClr val="FF5050"/>
                    </a:solidFill>
                    <a:latin typeface="SVN-Poky's" panose="020B0606040200020203" pitchFamily="34" charset="0"/>
                  </a:rPr>
                  <a:t>?</a:t>
                </a:r>
                <a:endParaRPr lang="vi-VN" sz="14000" b="1" dirty="0">
                  <a:solidFill>
                    <a:srgbClr val="FF5050"/>
                  </a:solidFill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16414" y="1508453"/>
            <a:ext cx="766868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/>
              <a:t>Số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trong</a:t>
            </a:r>
            <a:r>
              <a:rPr lang="en-US" sz="4500" dirty="0"/>
              <a:t> </a:t>
            </a: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bên</a:t>
            </a:r>
            <a:r>
              <a:rPr lang="en-US" sz="4500" dirty="0"/>
              <a:t> </a:t>
            </a:r>
            <a:r>
              <a:rPr lang="en-US" sz="4500" dirty="0" err="1"/>
              <a:t>là</a:t>
            </a:r>
            <a:r>
              <a:rPr lang="en-US" sz="4500" dirty="0"/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462420" y="2515293"/>
            <a:ext cx="617667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1		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</a:t>
            </a:r>
          </a:p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3				</a:t>
            </a:r>
            <a:r>
              <a:rPr lang="en-US" sz="4500" dirty="0">
                <a:solidFill>
                  <a:srgbClr val="FF5050"/>
                </a:solidFill>
              </a:rPr>
              <a:t>D. </a:t>
            </a:r>
            <a:r>
              <a:rPr lang="en-US" sz="45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3041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71262" y="4370847"/>
            <a:ext cx="10194355" cy="1777387"/>
            <a:chOff x="884272" y="4762125"/>
            <a:chExt cx="10194355" cy="1777387"/>
          </a:xfrm>
        </p:grpSpPr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2513580" y="4980226"/>
              <a:ext cx="8565047" cy="1293971"/>
            </a:xfrm>
            <a:prstGeom prst="roundRect">
              <a:avLst/>
            </a:prstGeom>
            <a:solidFill>
              <a:srgbClr val="A4FFA7"/>
            </a:solidFill>
            <a:ln w="38100">
              <a:solidFill>
                <a:srgbClr val="00558D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dùng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ê-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xem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t="10220" r="44518" b="9923"/>
            <a:stretch/>
          </p:blipFill>
          <p:spPr>
            <a:xfrm rot="6018870">
              <a:off x="971398" y="4674999"/>
              <a:ext cx="1777387" cy="195164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16414" y="1508453"/>
            <a:ext cx="766868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/>
              <a:t>Số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trong</a:t>
            </a:r>
            <a:r>
              <a:rPr lang="en-US" sz="4500" dirty="0"/>
              <a:t> </a:t>
            </a: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bên</a:t>
            </a:r>
            <a:r>
              <a:rPr lang="en-US" sz="4500" dirty="0"/>
              <a:t> </a:t>
            </a:r>
            <a:r>
              <a:rPr lang="en-US" sz="4500" dirty="0" err="1"/>
              <a:t>là</a:t>
            </a:r>
            <a:r>
              <a:rPr lang="en-US" sz="4500" dirty="0"/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462420" y="2515293"/>
            <a:ext cx="617667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1		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</a:t>
            </a:r>
          </a:p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3				</a:t>
            </a:r>
            <a:r>
              <a:rPr lang="en-US" sz="4500" dirty="0">
                <a:solidFill>
                  <a:srgbClr val="FF5050"/>
                </a:solidFill>
              </a:rPr>
              <a:t>D. </a:t>
            </a:r>
            <a:r>
              <a:rPr lang="en-US" sz="45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4978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sp>
        <p:nvSpPr>
          <p:cNvPr id="2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33374" y="394822"/>
            <a:ext cx="1757129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E77D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</a:t>
            </a:r>
            <a:r>
              <a:rPr lang="en-US" sz="4000" b="1" dirty="0">
                <a:solidFill>
                  <a:srgbClr val="E77D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Hộp Văn bản 49">
            <a:extLst>
              <a:ext uri="{FF2B5EF4-FFF2-40B4-BE49-F238E27FC236}">
                <a16:creationId xmlns:a16="http://schemas.microsoft.com/office/drawing/2014/main" id="{F490358C-8A9D-734F-98FC-094FC06B4281}"/>
              </a:ext>
            </a:extLst>
          </p:cNvPr>
          <p:cNvSpPr txBox="1"/>
          <p:nvPr/>
        </p:nvSpPr>
        <p:spPr>
          <a:xfrm>
            <a:off x="1150478" y="278517"/>
            <a:ext cx="109685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n w="28575">
                  <a:solidFill>
                    <a:srgbClr val="0070C0"/>
                  </a:solidFill>
                </a:ln>
                <a:solidFill>
                  <a:srgbClr val="F89E9E"/>
                </a:solidFill>
                <a:latin typeface="SVN-Hole Hearted" panose="020B0A06020104020203" pitchFamily="34" charset="0"/>
              </a:rPr>
              <a:t>CÁCH ĐẶT THƯỚC</a:t>
            </a:r>
            <a:endParaRPr lang="vi-VN" sz="8000" dirty="0">
              <a:ln w="28575">
                <a:solidFill>
                  <a:srgbClr val="0070C0"/>
                </a:solidFill>
              </a:ln>
              <a:solidFill>
                <a:srgbClr val="F89E9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>
            <a:off x="633374" y="1799827"/>
            <a:ext cx="4114800" cy="4518211"/>
          </a:xfrm>
          <a:prstGeom prst="rect">
            <a:avLst/>
          </a:prstGeom>
        </p:spPr>
      </p:pic>
      <p:sp>
        <p:nvSpPr>
          <p:cNvPr id="31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821372" y="1468808"/>
            <a:ext cx="10158962" cy="164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ê-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ê-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ê-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3605795" y="3144007"/>
            <a:ext cx="8161870" cy="3220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ê-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38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71262" y="1257859"/>
            <a:ext cx="766868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/>
              <a:t>Số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trong</a:t>
            </a:r>
            <a:r>
              <a:rPr lang="en-US" sz="4500" dirty="0"/>
              <a:t> </a:t>
            </a: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bên</a:t>
            </a:r>
            <a:r>
              <a:rPr lang="en-US" sz="4500" dirty="0"/>
              <a:t> </a:t>
            </a:r>
            <a:r>
              <a:rPr lang="en-US" sz="4500" dirty="0" err="1"/>
              <a:t>là</a:t>
            </a:r>
            <a:r>
              <a:rPr lang="en-US" sz="45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258080" y="2174024"/>
            <a:ext cx="617667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1		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</a:t>
            </a:r>
          </a:p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3				</a:t>
            </a:r>
            <a:r>
              <a:rPr lang="en-US" sz="4500" dirty="0">
                <a:solidFill>
                  <a:srgbClr val="FF5050"/>
                </a:solidFill>
              </a:rPr>
              <a:t>D. </a:t>
            </a:r>
            <a:r>
              <a:rPr lang="en-US" sz="4500" dirty="0"/>
              <a:t>4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89467" y="3186784"/>
            <a:ext cx="11025793" cy="3770413"/>
            <a:chOff x="689467" y="3186784"/>
            <a:chExt cx="11025793" cy="377041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22" r="50190" b="7864"/>
            <a:stretch/>
          </p:blipFill>
          <p:spPr>
            <a:xfrm>
              <a:off x="689467" y="3186784"/>
              <a:ext cx="3501288" cy="3770413"/>
            </a:xfrm>
            <a:prstGeom prst="rect">
              <a:avLst/>
            </a:prstGeom>
          </p:spPr>
        </p:pic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2558026" y="4590103"/>
              <a:ext cx="91572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ĐÔI THỰC HIỆN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730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3505911" y="740740"/>
            <a:ext cx="8465318" cy="4504005"/>
          </a:xfrm>
          <a:custGeom>
            <a:avLst/>
            <a:gdLst>
              <a:gd name="connsiteX0" fmla="*/ 0 w 8465318"/>
              <a:gd name="connsiteY0" fmla="*/ 750683 h 4504005"/>
              <a:gd name="connsiteX1" fmla="*/ 750683 w 8465318"/>
              <a:gd name="connsiteY1" fmla="*/ 0 h 4504005"/>
              <a:gd name="connsiteX2" fmla="*/ 7714635 w 8465318"/>
              <a:gd name="connsiteY2" fmla="*/ 0 h 4504005"/>
              <a:gd name="connsiteX3" fmla="*/ 8465318 w 8465318"/>
              <a:gd name="connsiteY3" fmla="*/ 750683 h 4504005"/>
              <a:gd name="connsiteX4" fmla="*/ 8465318 w 8465318"/>
              <a:gd name="connsiteY4" fmla="*/ 3753322 h 4504005"/>
              <a:gd name="connsiteX5" fmla="*/ 7714635 w 8465318"/>
              <a:gd name="connsiteY5" fmla="*/ 4504005 h 4504005"/>
              <a:gd name="connsiteX6" fmla="*/ 750683 w 8465318"/>
              <a:gd name="connsiteY6" fmla="*/ 4504005 h 4504005"/>
              <a:gd name="connsiteX7" fmla="*/ 0 w 8465318"/>
              <a:gd name="connsiteY7" fmla="*/ 3753322 h 4504005"/>
              <a:gd name="connsiteX8" fmla="*/ 0 w 8465318"/>
              <a:gd name="connsiteY8" fmla="*/ 750683 h 450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504005" fill="none" extrusionOk="0">
                <a:moveTo>
                  <a:pt x="0" y="750683"/>
                </a:moveTo>
                <a:cubicBezTo>
                  <a:pt x="-64559" y="325650"/>
                  <a:pt x="393827" y="47217"/>
                  <a:pt x="750683" y="0"/>
                </a:cubicBezTo>
                <a:cubicBezTo>
                  <a:pt x="2163909" y="130954"/>
                  <a:pt x="6094849" y="43574"/>
                  <a:pt x="7714635" y="0"/>
                </a:cubicBezTo>
                <a:cubicBezTo>
                  <a:pt x="8165472" y="55831"/>
                  <a:pt x="8515592" y="397674"/>
                  <a:pt x="8465318" y="750683"/>
                </a:cubicBezTo>
                <a:cubicBezTo>
                  <a:pt x="8314879" y="1627318"/>
                  <a:pt x="8551197" y="3424314"/>
                  <a:pt x="8465318" y="3753322"/>
                </a:cubicBezTo>
                <a:cubicBezTo>
                  <a:pt x="8428816" y="4173907"/>
                  <a:pt x="8085171" y="4473608"/>
                  <a:pt x="7714635" y="4504005"/>
                </a:cubicBezTo>
                <a:cubicBezTo>
                  <a:pt x="6841874" y="4659202"/>
                  <a:pt x="4110329" y="4667025"/>
                  <a:pt x="750683" y="4504005"/>
                </a:cubicBezTo>
                <a:cubicBezTo>
                  <a:pt x="338152" y="4476138"/>
                  <a:pt x="-19850" y="4179503"/>
                  <a:pt x="0" y="3753322"/>
                </a:cubicBezTo>
                <a:cubicBezTo>
                  <a:pt x="64656" y="3058364"/>
                  <a:pt x="-17807" y="1403250"/>
                  <a:pt x="0" y="750683"/>
                </a:cubicBezTo>
                <a:close/>
              </a:path>
              <a:path w="8465318" h="4504005" stroke="0" extrusionOk="0">
                <a:moveTo>
                  <a:pt x="0" y="750683"/>
                </a:moveTo>
                <a:cubicBezTo>
                  <a:pt x="-11176" y="329198"/>
                  <a:pt x="297014" y="14667"/>
                  <a:pt x="750683" y="0"/>
                </a:cubicBezTo>
                <a:cubicBezTo>
                  <a:pt x="2518803" y="132882"/>
                  <a:pt x="4462714" y="-84951"/>
                  <a:pt x="7714635" y="0"/>
                </a:cubicBezTo>
                <a:cubicBezTo>
                  <a:pt x="8081219" y="46881"/>
                  <a:pt x="8459186" y="369983"/>
                  <a:pt x="8465318" y="750683"/>
                </a:cubicBezTo>
                <a:cubicBezTo>
                  <a:pt x="8485505" y="1471311"/>
                  <a:pt x="8617798" y="2887940"/>
                  <a:pt x="8465318" y="3753322"/>
                </a:cubicBezTo>
                <a:cubicBezTo>
                  <a:pt x="8511387" y="4173378"/>
                  <a:pt x="8136103" y="4489851"/>
                  <a:pt x="7714635" y="4504005"/>
                </a:cubicBezTo>
                <a:cubicBezTo>
                  <a:pt x="6237193" y="4591644"/>
                  <a:pt x="4153261" y="4431326"/>
                  <a:pt x="750683" y="4504005"/>
                </a:cubicBezTo>
                <a:cubicBezTo>
                  <a:pt x="333674" y="4480949"/>
                  <a:pt x="-20153" y="4195919"/>
                  <a:pt x="0" y="3753322"/>
                </a:cubicBezTo>
                <a:cubicBezTo>
                  <a:pt x="-38581" y="2858616"/>
                  <a:pt x="63341" y="2188827"/>
                  <a:pt x="0" y="75068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0">
            <a:extLst>
              <a:ext uri="{FF2B5EF4-FFF2-40B4-BE49-F238E27FC236}">
                <a16:creationId xmlns:a16="http://schemas.microsoft.com/office/drawing/2014/main" id="{47DB977A-BAC8-D229-1BB8-95CE005395C6}"/>
              </a:ext>
            </a:extLst>
          </p:cNvPr>
          <p:cNvGrpSpPr/>
          <p:nvPr/>
        </p:nvGrpSpPr>
        <p:grpSpPr>
          <a:xfrm>
            <a:off x="5801584" y="1560695"/>
            <a:ext cx="3946056" cy="1191035"/>
            <a:chOff x="6371476" y="2225295"/>
            <a:chExt cx="3946056" cy="1191035"/>
          </a:xfrm>
        </p:grpSpPr>
        <p:sp>
          <p:nvSpPr>
            <p:cNvPr id="18" name="Hộp Văn bản 7">
              <a:extLst>
                <a:ext uri="{FF2B5EF4-FFF2-40B4-BE49-F238E27FC236}">
                  <a16:creationId xmlns:a16="http://schemas.microsoft.com/office/drawing/2014/main" id="{960E40D2-9A5A-55FC-D9D7-735F33AFD909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7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Hộp Văn bản 8">
              <a:extLst>
                <a:ext uri="{FF2B5EF4-FFF2-40B4-BE49-F238E27FC236}">
                  <a16:creationId xmlns:a16="http://schemas.microsoft.com/office/drawing/2014/main" id="{04A5E77C-C387-E142-AF21-D0F6BC36845C}"/>
                </a:ext>
              </a:extLst>
            </p:cNvPr>
            <p:cNvSpPr txBox="1"/>
            <p:nvPr/>
          </p:nvSpPr>
          <p:spPr>
            <a:xfrm>
              <a:off x="6371476" y="2246779"/>
              <a:ext cx="3946055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TOÁN</a:t>
              </a:r>
              <a:endParaRPr lang="vi-VN" sz="7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6770" y="1361316"/>
            <a:ext cx="6098177" cy="6098177"/>
          </a:xfrm>
          <a:prstGeom prst="rect">
            <a:avLst/>
          </a:prstGeom>
        </p:spPr>
      </p:pic>
      <p:grpSp>
        <p:nvGrpSpPr>
          <p:cNvPr id="20" name="Nhóm 2">
            <a:extLst>
              <a:ext uri="{FF2B5EF4-FFF2-40B4-BE49-F238E27FC236}">
                <a16:creationId xmlns:a16="http://schemas.microsoft.com/office/drawing/2014/main" id="{4E6795FC-D8F7-CBD3-BFBC-79A274C452E0}"/>
              </a:ext>
            </a:extLst>
          </p:cNvPr>
          <p:cNvGrpSpPr/>
          <p:nvPr/>
        </p:nvGrpSpPr>
        <p:grpSpPr>
          <a:xfrm>
            <a:off x="4059224" y="2829941"/>
            <a:ext cx="7665330" cy="1892826"/>
            <a:chOff x="4806147" y="2157160"/>
            <a:chExt cx="6851221" cy="1892826"/>
          </a:xfrm>
        </p:grpSpPr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6D1A119F-F766-4A76-4AB0-750DEB13E379}"/>
                </a:ext>
              </a:extLst>
            </p:cNvPr>
            <p:cNvSpPr txBox="1"/>
            <p:nvPr/>
          </p:nvSpPr>
          <p:spPr>
            <a:xfrm>
              <a:off x="4806147" y="2157160"/>
              <a:ext cx="6814013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5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GÓC VUÔNG, GÓC KHÔNG VUÔNG</a:t>
              </a: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07BF1AA3-7FC4-BE82-F6BF-E8E25EB641FD}"/>
                </a:ext>
              </a:extLst>
            </p:cNvPr>
            <p:cNvSpPr txBox="1"/>
            <p:nvPr/>
          </p:nvSpPr>
          <p:spPr>
            <a:xfrm>
              <a:off x="4843355" y="2163028"/>
              <a:ext cx="6814013" cy="1792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Ó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U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Ô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,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Ó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K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9AF9B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Ô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 V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U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Ô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endParaRPr lang="en-US" sz="45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2B2C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23" name="Nhóm 17">
            <a:extLst>
              <a:ext uri="{FF2B5EF4-FFF2-40B4-BE49-F238E27FC236}">
                <a16:creationId xmlns:a16="http://schemas.microsoft.com/office/drawing/2014/main" id="{01C5C55F-C88D-30FA-1BB1-9D2339241A9E}"/>
              </a:ext>
            </a:extLst>
          </p:cNvPr>
          <p:cNvGrpSpPr/>
          <p:nvPr/>
        </p:nvGrpSpPr>
        <p:grpSpPr>
          <a:xfrm rot="20635151">
            <a:off x="3949520" y="2518966"/>
            <a:ext cx="1769639" cy="845114"/>
            <a:chOff x="4036300" y="2073640"/>
            <a:chExt cx="2737243" cy="1209416"/>
          </a:xfrm>
        </p:grpSpPr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85AFEEE7-5B0A-885B-69D1-B770473E3FE8}"/>
                </a:ext>
              </a:extLst>
            </p:cNvPr>
            <p:cNvSpPr txBox="1"/>
            <p:nvPr/>
          </p:nvSpPr>
          <p:spPr>
            <a:xfrm>
              <a:off x="4070362" y="208272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DB07FE05-D045-2D29-23E7-FC0A34DFAF81}"/>
                </a:ext>
              </a:extLst>
            </p:cNvPr>
            <p:cNvSpPr txBox="1"/>
            <p:nvPr/>
          </p:nvSpPr>
          <p:spPr>
            <a:xfrm>
              <a:off x="4036300" y="2073640"/>
              <a:ext cx="2703182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6296904" y="4574277"/>
            <a:ext cx="318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(2 tiết –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Tiết</a:t>
            </a: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 2)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Duepuntozero" panose="02040603050506020204" pitchFamily="18" charset="0"/>
            </a:endParaRPr>
          </a:p>
        </p:txBody>
      </p:sp>
      <p:sp>
        <p:nvSpPr>
          <p:cNvPr id="27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3446543" y="476802"/>
            <a:ext cx="8801138" cy="11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000" b="1" dirty="0">
                <a:ln w="3175">
                  <a:noFill/>
                </a:ln>
                <a:solidFill>
                  <a:srgbClr val="E77D2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Thứ … ngày … tháng … năm …</a:t>
            </a:r>
          </a:p>
        </p:txBody>
      </p:sp>
    </p:spTree>
    <p:extLst>
      <p:ext uri="{BB962C8B-B14F-4D97-AF65-F5344CB8AC3E}">
        <p14:creationId xmlns:p14="http://schemas.microsoft.com/office/powerpoint/2010/main" val="2774533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9185469">
            <a:off x="8007508" y="1621213"/>
            <a:ext cx="2188714" cy="24032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78426" y="1341649"/>
            <a:ext cx="72363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/>
              <a:t>-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5 </a:t>
            </a:r>
            <a:r>
              <a:rPr lang="en-US" sz="4000" dirty="0" err="1"/>
              <a:t>góc</a:t>
            </a:r>
            <a:r>
              <a:rPr lang="en-US" sz="4000" dirty="0"/>
              <a:t>, ta </a:t>
            </a:r>
            <a:r>
              <a:rPr lang="en-US" sz="4000" dirty="0" err="1"/>
              <a:t>lần</a:t>
            </a:r>
            <a:r>
              <a:rPr lang="en-US" sz="4000" dirty="0"/>
              <a:t> </a:t>
            </a:r>
            <a:r>
              <a:rPr lang="en-US" sz="4000" dirty="0" err="1"/>
              <a:t>lượt</a:t>
            </a:r>
            <a:r>
              <a:rPr lang="en-US" sz="4000" dirty="0"/>
              <a:t> </a:t>
            </a:r>
            <a:r>
              <a:rPr lang="en-US" sz="4000" dirty="0" err="1"/>
              <a:t>kiểm</a:t>
            </a:r>
            <a:r>
              <a:rPr lang="en-US" sz="4000" dirty="0"/>
              <a:t> </a:t>
            </a:r>
            <a:r>
              <a:rPr lang="en-US" sz="4000" dirty="0" err="1"/>
              <a:t>tra</a:t>
            </a:r>
            <a:r>
              <a:rPr lang="en-US" sz="4000" dirty="0"/>
              <a:t> </a:t>
            </a:r>
            <a:r>
              <a:rPr lang="en-US" sz="4000" dirty="0" err="1"/>
              <a:t>từng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605" y="752269"/>
            <a:ext cx="852401" cy="98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83150" y="1925010"/>
            <a:ext cx="824931" cy="95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5181" y="3839636"/>
            <a:ext cx="794882" cy="92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771" y="3687866"/>
            <a:ext cx="852942" cy="992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9663" y="2116669"/>
            <a:ext cx="737706" cy="85418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82717" y="2801993"/>
            <a:ext cx="512131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b="1" i="1" dirty="0"/>
              <a:t>+ </a:t>
            </a:r>
            <a:r>
              <a:rPr lang="en-US" sz="4500" b="1" i="1" dirty="0" err="1"/>
              <a:t>Góc</a:t>
            </a:r>
            <a:r>
              <a:rPr lang="en-US" sz="4500" b="1" i="1" dirty="0"/>
              <a:t> 1: </a:t>
            </a:r>
            <a:r>
              <a:rPr lang="en-US" sz="4500" dirty="0" err="1"/>
              <a:t>có</a:t>
            </a:r>
            <a:r>
              <a:rPr lang="en-US" sz="4500" dirty="0"/>
              <a:t> </a:t>
            </a:r>
            <a:r>
              <a:rPr lang="en-US" sz="4500" dirty="0" err="1"/>
              <a:t>một</a:t>
            </a:r>
            <a:r>
              <a:rPr lang="en-US" sz="4500" dirty="0"/>
              <a:t> </a:t>
            </a:r>
            <a:r>
              <a:rPr lang="en-US" sz="4500" dirty="0" err="1"/>
              <a:t>cạnh</a:t>
            </a:r>
            <a:r>
              <a:rPr lang="en-US" sz="4500" dirty="0"/>
              <a:t> </a:t>
            </a:r>
            <a:r>
              <a:rPr lang="en-US" sz="4500" dirty="0" err="1"/>
              <a:t>không</a:t>
            </a:r>
            <a:r>
              <a:rPr lang="en-US" sz="4500" dirty="0"/>
              <a:t> </a:t>
            </a:r>
            <a:r>
              <a:rPr lang="en-US" sz="4500" dirty="0" err="1"/>
              <a:t>trùng</a:t>
            </a:r>
            <a:r>
              <a:rPr lang="en-US" sz="4500" dirty="0"/>
              <a:t> </a:t>
            </a:r>
            <a:r>
              <a:rPr lang="en-US" sz="4500" dirty="0" err="1"/>
              <a:t>với</a:t>
            </a:r>
            <a:r>
              <a:rPr lang="en-US" sz="4500" dirty="0"/>
              <a:t> </a:t>
            </a:r>
            <a:r>
              <a:rPr lang="en-US" sz="4500" dirty="0" err="1"/>
              <a:t>cạnh</a:t>
            </a:r>
            <a:r>
              <a:rPr lang="en-US" sz="4500" dirty="0"/>
              <a:t>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của</a:t>
            </a:r>
            <a:r>
              <a:rPr lang="en-US" sz="4500" dirty="0"/>
              <a:t> ê-</a:t>
            </a:r>
            <a:r>
              <a:rPr lang="en-US" sz="4500" dirty="0" err="1"/>
              <a:t>ke</a:t>
            </a:r>
            <a:r>
              <a:rPr lang="en-US" sz="4500" dirty="0"/>
              <a:t> </a:t>
            </a:r>
            <a:r>
              <a:rPr lang="en-US" sz="4500" b="1" dirty="0"/>
              <a:t>→ </a:t>
            </a:r>
            <a:r>
              <a:rPr lang="en-US" sz="4500" b="1" dirty="0" err="1"/>
              <a:t>Góc</a:t>
            </a:r>
            <a:r>
              <a:rPr lang="en-US" sz="4500" b="1" dirty="0"/>
              <a:t> </a:t>
            </a:r>
            <a:r>
              <a:rPr lang="en-US" sz="4500" b="1" dirty="0" err="1"/>
              <a:t>không</a:t>
            </a:r>
            <a:r>
              <a:rPr lang="en-US" sz="4500" b="1" dirty="0"/>
              <a:t> </a:t>
            </a:r>
            <a:r>
              <a:rPr lang="en-US" sz="4500" b="1" dirty="0" err="1"/>
              <a:t>vuông</a:t>
            </a:r>
            <a:r>
              <a:rPr lang="en-US" sz="4500" b="1" dirty="0"/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71853" y="4764674"/>
          <a:ext cx="5068210" cy="147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642">
                  <a:extLst>
                    <a:ext uri="{9D8B030D-6E8A-4147-A177-3AD203B41FA5}">
                      <a16:colId xmlns:a16="http://schemas.microsoft.com/office/drawing/2014/main" val="2861341318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4120806195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2672333147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254359993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370697132"/>
                    </a:ext>
                  </a:extLst>
                </a:gridCol>
              </a:tblGrid>
              <a:tr h="738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4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40197"/>
                  </a:ext>
                </a:extLst>
              </a:tr>
              <a:tr h="73875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92066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673626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00156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12359698">
            <a:off x="9138590" y="1805583"/>
            <a:ext cx="2188714" cy="24032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78426" y="1341649"/>
            <a:ext cx="72363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/>
              <a:t>-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5 </a:t>
            </a:r>
            <a:r>
              <a:rPr lang="en-US" sz="4000" dirty="0" err="1"/>
              <a:t>góc</a:t>
            </a:r>
            <a:r>
              <a:rPr lang="en-US" sz="4000" dirty="0"/>
              <a:t>, ta </a:t>
            </a:r>
            <a:r>
              <a:rPr lang="en-US" sz="4000" dirty="0" err="1"/>
              <a:t>lần</a:t>
            </a:r>
            <a:r>
              <a:rPr lang="en-US" sz="4000" dirty="0"/>
              <a:t> </a:t>
            </a:r>
            <a:r>
              <a:rPr lang="en-US" sz="4000" dirty="0" err="1"/>
              <a:t>lượt</a:t>
            </a:r>
            <a:r>
              <a:rPr lang="en-US" sz="4000" dirty="0"/>
              <a:t> </a:t>
            </a:r>
            <a:r>
              <a:rPr lang="en-US" sz="4000" dirty="0" err="1"/>
              <a:t>kiểm</a:t>
            </a:r>
            <a:r>
              <a:rPr lang="en-US" sz="4000" dirty="0"/>
              <a:t> </a:t>
            </a:r>
            <a:r>
              <a:rPr lang="en-US" sz="4000" dirty="0" err="1"/>
              <a:t>tra</a:t>
            </a:r>
            <a:r>
              <a:rPr lang="en-US" sz="4000" dirty="0"/>
              <a:t> </a:t>
            </a:r>
            <a:r>
              <a:rPr lang="en-US" sz="4000" dirty="0" err="1"/>
              <a:t>từng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605" y="752269"/>
            <a:ext cx="852401" cy="98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83150" y="1925010"/>
            <a:ext cx="824931" cy="95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5181" y="3839636"/>
            <a:ext cx="794882" cy="92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771" y="3687866"/>
            <a:ext cx="852942" cy="992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9663" y="2116669"/>
            <a:ext cx="737706" cy="85418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18844" y="2748878"/>
            <a:ext cx="551240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b="1" i="1" dirty="0"/>
              <a:t>+ </a:t>
            </a:r>
            <a:r>
              <a:rPr lang="en-US" sz="4000" b="1" i="1" dirty="0" err="1"/>
              <a:t>Góc</a:t>
            </a:r>
            <a:r>
              <a:rPr lang="en-US" sz="4000" b="1" i="1" dirty="0"/>
              <a:t> 2: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trùng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vuông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ê-</a:t>
            </a:r>
            <a:r>
              <a:rPr lang="en-US" sz="4000" dirty="0" err="1"/>
              <a:t>ke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đỉnh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trùng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đỉnh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vuông</a:t>
            </a:r>
            <a:r>
              <a:rPr lang="en-US" sz="4000" dirty="0"/>
              <a:t> ê-</a:t>
            </a:r>
            <a:r>
              <a:rPr lang="en-US" sz="4000" dirty="0" err="1"/>
              <a:t>ke</a:t>
            </a:r>
            <a:r>
              <a:rPr lang="en-US" sz="4000" dirty="0"/>
              <a:t> </a:t>
            </a:r>
            <a:r>
              <a:rPr lang="en-US" sz="4000" b="1" dirty="0"/>
              <a:t>→ </a:t>
            </a:r>
            <a:r>
              <a:rPr lang="en-US" sz="4000" b="1" dirty="0" err="1"/>
              <a:t>Góc</a:t>
            </a:r>
            <a:r>
              <a:rPr lang="en-US" sz="4000" b="1" dirty="0"/>
              <a:t> </a:t>
            </a:r>
            <a:r>
              <a:rPr lang="en-US" sz="4000" b="1" dirty="0" err="1"/>
              <a:t>vuông</a:t>
            </a:r>
            <a:r>
              <a:rPr lang="en-US" sz="4000" b="1" dirty="0"/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71853" y="4764674"/>
          <a:ext cx="5068210" cy="147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642">
                  <a:extLst>
                    <a:ext uri="{9D8B030D-6E8A-4147-A177-3AD203B41FA5}">
                      <a16:colId xmlns:a16="http://schemas.microsoft.com/office/drawing/2014/main" val="2861341318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4120806195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2672333147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254359993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370697132"/>
                    </a:ext>
                  </a:extLst>
                </a:gridCol>
              </a:tblGrid>
              <a:tr h="738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4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40197"/>
                  </a:ext>
                </a:extLst>
              </a:tr>
              <a:tr h="73875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92066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673626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572951" y="5611244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3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4606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16200000">
            <a:off x="8656240" y="1964636"/>
            <a:ext cx="2188714" cy="24032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78426" y="1341649"/>
            <a:ext cx="72363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/>
              <a:t>-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5 </a:t>
            </a:r>
            <a:r>
              <a:rPr lang="en-US" sz="4000" dirty="0" err="1"/>
              <a:t>góc</a:t>
            </a:r>
            <a:r>
              <a:rPr lang="en-US" sz="4000" dirty="0"/>
              <a:t>, ta </a:t>
            </a:r>
            <a:r>
              <a:rPr lang="en-US" sz="4000" dirty="0" err="1"/>
              <a:t>lần</a:t>
            </a:r>
            <a:r>
              <a:rPr lang="en-US" sz="4000" dirty="0"/>
              <a:t> </a:t>
            </a:r>
            <a:r>
              <a:rPr lang="en-US" sz="4000" dirty="0" err="1"/>
              <a:t>lượt</a:t>
            </a:r>
            <a:r>
              <a:rPr lang="en-US" sz="4000" dirty="0"/>
              <a:t> </a:t>
            </a:r>
            <a:r>
              <a:rPr lang="en-US" sz="4000" dirty="0" err="1"/>
              <a:t>kiểm</a:t>
            </a:r>
            <a:r>
              <a:rPr lang="en-US" sz="4000" dirty="0"/>
              <a:t> </a:t>
            </a:r>
            <a:r>
              <a:rPr lang="en-US" sz="4000" dirty="0" err="1"/>
              <a:t>tra</a:t>
            </a:r>
            <a:r>
              <a:rPr lang="en-US" sz="4000" dirty="0"/>
              <a:t> </a:t>
            </a:r>
            <a:r>
              <a:rPr lang="en-US" sz="4000" dirty="0" err="1"/>
              <a:t>từng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605" y="752269"/>
            <a:ext cx="852401" cy="98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83150" y="1925010"/>
            <a:ext cx="824931" cy="95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5181" y="3839636"/>
            <a:ext cx="794882" cy="92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771" y="3687866"/>
            <a:ext cx="852942" cy="992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9663" y="2116669"/>
            <a:ext cx="737706" cy="85418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82717" y="2801993"/>
            <a:ext cx="512131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b="1" i="1" dirty="0"/>
              <a:t>+ </a:t>
            </a:r>
            <a:r>
              <a:rPr lang="en-US" sz="4500" b="1" i="1" dirty="0" err="1"/>
              <a:t>Góc</a:t>
            </a:r>
            <a:r>
              <a:rPr lang="en-US" sz="4500" b="1" i="1" dirty="0"/>
              <a:t> 3: </a:t>
            </a:r>
            <a:r>
              <a:rPr lang="en-US" sz="4500" dirty="0" err="1"/>
              <a:t>có</a:t>
            </a:r>
            <a:r>
              <a:rPr lang="en-US" sz="4500" dirty="0"/>
              <a:t> </a:t>
            </a:r>
            <a:r>
              <a:rPr lang="en-US" sz="4500" dirty="0" err="1"/>
              <a:t>một</a:t>
            </a:r>
            <a:r>
              <a:rPr lang="en-US" sz="4500" dirty="0"/>
              <a:t> </a:t>
            </a:r>
            <a:r>
              <a:rPr lang="en-US" sz="4500" dirty="0" err="1"/>
              <a:t>cạnh</a:t>
            </a:r>
            <a:r>
              <a:rPr lang="en-US" sz="4500" dirty="0"/>
              <a:t> </a:t>
            </a:r>
            <a:r>
              <a:rPr lang="en-US" sz="4500" dirty="0" err="1"/>
              <a:t>không</a:t>
            </a:r>
            <a:r>
              <a:rPr lang="en-US" sz="4500" dirty="0"/>
              <a:t> </a:t>
            </a:r>
            <a:r>
              <a:rPr lang="en-US" sz="4500" dirty="0" err="1"/>
              <a:t>trùng</a:t>
            </a:r>
            <a:r>
              <a:rPr lang="en-US" sz="4500" dirty="0"/>
              <a:t> </a:t>
            </a:r>
            <a:r>
              <a:rPr lang="en-US" sz="4500" dirty="0" err="1"/>
              <a:t>với</a:t>
            </a:r>
            <a:r>
              <a:rPr lang="en-US" sz="4500" dirty="0"/>
              <a:t> </a:t>
            </a:r>
            <a:r>
              <a:rPr lang="en-US" sz="4500" dirty="0" err="1"/>
              <a:t>cạnh</a:t>
            </a:r>
            <a:r>
              <a:rPr lang="en-US" sz="4500" dirty="0"/>
              <a:t>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của</a:t>
            </a:r>
            <a:r>
              <a:rPr lang="en-US" sz="4500" dirty="0"/>
              <a:t> ê-</a:t>
            </a:r>
            <a:r>
              <a:rPr lang="en-US" sz="4500" dirty="0" err="1"/>
              <a:t>ke</a:t>
            </a:r>
            <a:r>
              <a:rPr lang="en-US" sz="4500" dirty="0"/>
              <a:t> </a:t>
            </a:r>
            <a:r>
              <a:rPr lang="en-US" sz="4500" b="1" dirty="0"/>
              <a:t>→ </a:t>
            </a:r>
            <a:r>
              <a:rPr lang="en-US" sz="4500" b="1" dirty="0" err="1"/>
              <a:t>Góc</a:t>
            </a:r>
            <a:r>
              <a:rPr lang="en-US" sz="4500" b="1" dirty="0"/>
              <a:t> </a:t>
            </a:r>
            <a:r>
              <a:rPr lang="en-US" sz="4500" b="1" dirty="0" err="1"/>
              <a:t>không</a:t>
            </a:r>
            <a:r>
              <a:rPr lang="en-US" sz="4500" b="1" dirty="0"/>
              <a:t> </a:t>
            </a:r>
            <a:r>
              <a:rPr lang="en-US" sz="4500" b="1" dirty="0" err="1"/>
              <a:t>vuông</a:t>
            </a:r>
            <a:r>
              <a:rPr lang="en-US" sz="4500" dirty="0"/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71853" y="4764674"/>
          <a:ext cx="5068210" cy="147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642">
                  <a:extLst>
                    <a:ext uri="{9D8B030D-6E8A-4147-A177-3AD203B41FA5}">
                      <a16:colId xmlns:a16="http://schemas.microsoft.com/office/drawing/2014/main" val="2861341318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4120806195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2672333147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254359993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370697132"/>
                    </a:ext>
                  </a:extLst>
                </a:gridCol>
              </a:tblGrid>
              <a:tr h="738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4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40197"/>
                  </a:ext>
                </a:extLst>
              </a:tr>
              <a:tr h="73875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92066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673626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572951" y="5611244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35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8719116" y="5534051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74583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>
            <a:off x="8045996" y="1938095"/>
            <a:ext cx="2188714" cy="24032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78426" y="1341649"/>
            <a:ext cx="72363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/>
              <a:t>-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5 </a:t>
            </a:r>
            <a:r>
              <a:rPr lang="en-US" sz="4000" dirty="0" err="1"/>
              <a:t>góc</a:t>
            </a:r>
            <a:r>
              <a:rPr lang="en-US" sz="4000" dirty="0"/>
              <a:t>, ta </a:t>
            </a:r>
            <a:r>
              <a:rPr lang="en-US" sz="4000" dirty="0" err="1"/>
              <a:t>lần</a:t>
            </a:r>
            <a:r>
              <a:rPr lang="en-US" sz="4000" dirty="0"/>
              <a:t> </a:t>
            </a:r>
            <a:r>
              <a:rPr lang="en-US" sz="4000" dirty="0" err="1"/>
              <a:t>lượt</a:t>
            </a:r>
            <a:r>
              <a:rPr lang="en-US" sz="4000" dirty="0"/>
              <a:t> </a:t>
            </a:r>
            <a:r>
              <a:rPr lang="en-US" sz="4000" dirty="0" err="1"/>
              <a:t>kiểm</a:t>
            </a:r>
            <a:r>
              <a:rPr lang="en-US" sz="4000" dirty="0"/>
              <a:t> </a:t>
            </a:r>
            <a:r>
              <a:rPr lang="en-US" sz="4000" dirty="0" err="1"/>
              <a:t>tra</a:t>
            </a:r>
            <a:r>
              <a:rPr lang="en-US" sz="4000" dirty="0"/>
              <a:t> </a:t>
            </a:r>
            <a:r>
              <a:rPr lang="en-US" sz="4000" dirty="0" err="1"/>
              <a:t>từng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605" y="752269"/>
            <a:ext cx="852401" cy="98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83150" y="1925010"/>
            <a:ext cx="824931" cy="95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5181" y="3839636"/>
            <a:ext cx="794882" cy="92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771" y="3687866"/>
            <a:ext cx="852942" cy="992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9663" y="2116669"/>
            <a:ext cx="737706" cy="85418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82717" y="2801993"/>
            <a:ext cx="512131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b="1" i="1" dirty="0"/>
              <a:t>+ </a:t>
            </a:r>
            <a:r>
              <a:rPr lang="en-US" sz="4500" b="1" i="1" dirty="0" err="1"/>
              <a:t>Góc</a:t>
            </a:r>
            <a:r>
              <a:rPr lang="en-US" sz="4500" b="1" i="1" dirty="0"/>
              <a:t> 4: </a:t>
            </a:r>
            <a:r>
              <a:rPr lang="en-US" sz="4500" dirty="0" err="1"/>
              <a:t>có</a:t>
            </a:r>
            <a:r>
              <a:rPr lang="en-US" sz="4500" dirty="0"/>
              <a:t> </a:t>
            </a:r>
            <a:r>
              <a:rPr lang="en-US" sz="4500" dirty="0" err="1"/>
              <a:t>một</a:t>
            </a:r>
            <a:r>
              <a:rPr lang="en-US" sz="4500" dirty="0"/>
              <a:t> </a:t>
            </a:r>
            <a:r>
              <a:rPr lang="en-US" sz="4500" dirty="0" err="1"/>
              <a:t>cạnh</a:t>
            </a:r>
            <a:r>
              <a:rPr lang="en-US" sz="4500" dirty="0"/>
              <a:t> </a:t>
            </a:r>
            <a:r>
              <a:rPr lang="en-US" sz="4500" dirty="0" err="1"/>
              <a:t>không</a:t>
            </a:r>
            <a:r>
              <a:rPr lang="en-US" sz="4500" dirty="0"/>
              <a:t> </a:t>
            </a:r>
            <a:r>
              <a:rPr lang="en-US" sz="4500" dirty="0" err="1"/>
              <a:t>trùng</a:t>
            </a:r>
            <a:r>
              <a:rPr lang="en-US" sz="4500" dirty="0"/>
              <a:t> </a:t>
            </a:r>
            <a:r>
              <a:rPr lang="en-US" sz="4500" dirty="0" err="1"/>
              <a:t>với</a:t>
            </a:r>
            <a:r>
              <a:rPr lang="en-US" sz="4500" dirty="0"/>
              <a:t> </a:t>
            </a:r>
            <a:r>
              <a:rPr lang="en-US" sz="4500" dirty="0" err="1"/>
              <a:t>cạnh</a:t>
            </a:r>
            <a:r>
              <a:rPr lang="en-US" sz="4500" dirty="0"/>
              <a:t>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của</a:t>
            </a:r>
            <a:r>
              <a:rPr lang="en-US" sz="4500" dirty="0"/>
              <a:t> ê-</a:t>
            </a:r>
            <a:r>
              <a:rPr lang="en-US" sz="4500" dirty="0" err="1"/>
              <a:t>ke</a:t>
            </a:r>
            <a:r>
              <a:rPr lang="en-US" sz="4500" dirty="0"/>
              <a:t> </a:t>
            </a:r>
            <a:r>
              <a:rPr lang="en-US" sz="4500" b="1" dirty="0"/>
              <a:t>→ </a:t>
            </a:r>
            <a:r>
              <a:rPr lang="en-US" sz="4500" b="1" dirty="0" err="1"/>
              <a:t>Góc</a:t>
            </a:r>
            <a:r>
              <a:rPr lang="en-US" sz="4500" b="1" dirty="0"/>
              <a:t> </a:t>
            </a:r>
            <a:r>
              <a:rPr lang="en-US" sz="4500" b="1" dirty="0" err="1"/>
              <a:t>không</a:t>
            </a:r>
            <a:r>
              <a:rPr lang="en-US" sz="4500" b="1" dirty="0"/>
              <a:t> </a:t>
            </a:r>
            <a:r>
              <a:rPr lang="en-US" sz="4500" b="1" dirty="0" err="1"/>
              <a:t>vuông</a:t>
            </a:r>
            <a:r>
              <a:rPr lang="en-US" sz="4500" b="1" dirty="0"/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71853" y="4764674"/>
          <a:ext cx="5068210" cy="147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642">
                  <a:extLst>
                    <a:ext uri="{9D8B030D-6E8A-4147-A177-3AD203B41FA5}">
                      <a16:colId xmlns:a16="http://schemas.microsoft.com/office/drawing/2014/main" val="2861341318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4120806195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2672333147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254359993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370697132"/>
                    </a:ext>
                  </a:extLst>
                </a:gridCol>
              </a:tblGrid>
              <a:tr h="738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4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40197"/>
                  </a:ext>
                </a:extLst>
              </a:tr>
              <a:tr h="73875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92066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673626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572951" y="5611244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35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8719116" y="5534051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725811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972023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3878760">
            <a:off x="7639208" y="1732946"/>
            <a:ext cx="2188714" cy="24032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78426" y="1341649"/>
            <a:ext cx="72363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/>
              <a:t>-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5 </a:t>
            </a:r>
            <a:r>
              <a:rPr lang="en-US" sz="4000" dirty="0" err="1"/>
              <a:t>góc</a:t>
            </a:r>
            <a:r>
              <a:rPr lang="en-US" sz="4000" dirty="0"/>
              <a:t>, ta </a:t>
            </a:r>
            <a:r>
              <a:rPr lang="en-US" sz="4000" dirty="0" err="1"/>
              <a:t>lần</a:t>
            </a:r>
            <a:r>
              <a:rPr lang="en-US" sz="4000" dirty="0"/>
              <a:t> </a:t>
            </a:r>
            <a:r>
              <a:rPr lang="en-US" sz="4000" dirty="0" err="1"/>
              <a:t>lượt</a:t>
            </a:r>
            <a:r>
              <a:rPr lang="en-US" sz="4000" dirty="0"/>
              <a:t> </a:t>
            </a:r>
            <a:r>
              <a:rPr lang="en-US" sz="4000" dirty="0" err="1"/>
              <a:t>kiểm</a:t>
            </a:r>
            <a:r>
              <a:rPr lang="en-US" sz="4000" dirty="0"/>
              <a:t> </a:t>
            </a:r>
            <a:r>
              <a:rPr lang="en-US" sz="4000" dirty="0" err="1"/>
              <a:t>tra</a:t>
            </a:r>
            <a:r>
              <a:rPr lang="en-US" sz="4000" dirty="0"/>
              <a:t> </a:t>
            </a:r>
            <a:r>
              <a:rPr lang="en-US" sz="4000" dirty="0" err="1"/>
              <a:t>từng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605" y="752269"/>
            <a:ext cx="852401" cy="98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83150" y="1925010"/>
            <a:ext cx="824931" cy="95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5181" y="3839636"/>
            <a:ext cx="794882" cy="92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771" y="3687866"/>
            <a:ext cx="852942" cy="992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9663" y="2116669"/>
            <a:ext cx="737706" cy="8541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71853" y="4764674"/>
          <a:ext cx="5068210" cy="147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642">
                  <a:extLst>
                    <a:ext uri="{9D8B030D-6E8A-4147-A177-3AD203B41FA5}">
                      <a16:colId xmlns:a16="http://schemas.microsoft.com/office/drawing/2014/main" val="2861341318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4120806195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2672333147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254359993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370697132"/>
                    </a:ext>
                  </a:extLst>
                </a:gridCol>
              </a:tblGrid>
              <a:tr h="738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4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40197"/>
                  </a:ext>
                </a:extLst>
              </a:tr>
              <a:tr h="73875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92066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673626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572951" y="5611244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35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8719116" y="5534051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725811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0669149" y="5611244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35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18844" y="2748878"/>
            <a:ext cx="551240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b="1" i="1" dirty="0"/>
              <a:t>+ </a:t>
            </a:r>
            <a:r>
              <a:rPr lang="en-US" sz="4000" b="1" i="1" dirty="0" err="1"/>
              <a:t>Góc</a:t>
            </a:r>
            <a:r>
              <a:rPr lang="en-US" sz="4000" b="1" i="1" dirty="0"/>
              <a:t> 5: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trùng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vuông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ê-</a:t>
            </a:r>
            <a:r>
              <a:rPr lang="en-US" sz="4000" dirty="0" err="1"/>
              <a:t>ke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đỉnh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trùng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đỉnh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vuông</a:t>
            </a:r>
            <a:r>
              <a:rPr lang="en-US" sz="4000" dirty="0"/>
              <a:t> ê-</a:t>
            </a:r>
            <a:r>
              <a:rPr lang="en-US" sz="4000" dirty="0" err="1"/>
              <a:t>ke</a:t>
            </a:r>
            <a:r>
              <a:rPr lang="en-US" sz="4000" dirty="0"/>
              <a:t> </a:t>
            </a:r>
            <a:r>
              <a:rPr lang="en-US" sz="4000" b="1" dirty="0"/>
              <a:t>→ </a:t>
            </a:r>
            <a:r>
              <a:rPr lang="en-US" sz="4000" b="1" dirty="0" err="1"/>
              <a:t>Góc</a:t>
            </a:r>
            <a:r>
              <a:rPr lang="en-US" sz="4000" b="1" dirty="0"/>
              <a:t> </a:t>
            </a:r>
            <a:r>
              <a:rPr lang="en-US" sz="4000" b="1" dirty="0" err="1"/>
              <a:t>vuông</a:t>
            </a:r>
            <a:r>
              <a:rPr lang="en-U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2223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71262" y="1257859"/>
            <a:ext cx="766868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/>
              <a:t>Số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trong</a:t>
            </a:r>
            <a:r>
              <a:rPr lang="en-US" sz="4500" dirty="0"/>
              <a:t> </a:t>
            </a: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bên</a:t>
            </a:r>
            <a:r>
              <a:rPr lang="en-US" sz="4500" dirty="0"/>
              <a:t> </a:t>
            </a:r>
            <a:r>
              <a:rPr lang="en-US" sz="4500" dirty="0" err="1"/>
              <a:t>là</a:t>
            </a:r>
            <a:r>
              <a:rPr lang="en-US" sz="4500" dirty="0"/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258080" y="2174024"/>
            <a:ext cx="617667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1		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</a:t>
            </a:r>
          </a:p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3				</a:t>
            </a:r>
            <a:r>
              <a:rPr lang="en-US" sz="4500" dirty="0">
                <a:solidFill>
                  <a:srgbClr val="FF5050"/>
                </a:solidFill>
              </a:rPr>
              <a:t>D. </a:t>
            </a:r>
            <a:r>
              <a:rPr lang="en-US" sz="4500" dirty="0"/>
              <a:t>4</a:t>
            </a:r>
          </a:p>
        </p:txBody>
      </p:sp>
      <p:sp>
        <p:nvSpPr>
          <p:cNvPr id="33" name="Hình Bầu dục 5">
            <a:extLst>
              <a:ext uri="{FF2B5EF4-FFF2-40B4-BE49-F238E27FC236}">
                <a16:creationId xmlns:a16="http://schemas.microsoft.com/office/drawing/2014/main" id="{6A67361A-58D2-6EE0-AE99-C9E64FD4879E}"/>
              </a:ext>
            </a:extLst>
          </p:cNvPr>
          <p:cNvSpPr/>
          <p:nvPr/>
        </p:nvSpPr>
        <p:spPr>
          <a:xfrm>
            <a:off x="4805606" y="2174024"/>
            <a:ext cx="764274" cy="784830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5306491" y="2826820"/>
            <a:ext cx="2456958" cy="40651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124">
            <a:off x="1945354" y="3859773"/>
            <a:ext cx="3173282" cy="28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05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53507"/>
          <a:stretch/>
        </p:blipFill>
        <p:spPr>
          <a:xfrm>
            <a:off x="2347996" y="-222072"/>
            <a:ext cx="6923314" cy="7679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-8865" r="-1144" b="40928"/>
          <a:stretch/>
        </p:blipFill>
        <p:spPr>
          <a:xfrm>
            <a:off x="923587" y="-1372060"/>
            <a:ext cx="10580753" cy="78408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rot="11262041" flipH="1" flipV="1">
            <a:off x="2863474" y="-745293"/>
            <a:ext cx="6815541" cy="3168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>
            <a:off x="3371203" y="3300771"/>
            <a:ext cx="6815541" cy="3168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flipH="1">
            <a:off x="2155407" y="572605"/>
            <a:ext cx="6815541" cy="316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20" y="1862534"/>
            <a:ext cx="5440679" cy="5440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>
            <a:off x="4401411" y="2030754"/>
            <a:ext cx="4034198" cy="337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 flipH="1">
            <a:off x="1698473" y="136926"/>
            <a:ext cx="4034198" cy="3378700"/>
          </a:xfrm>
          <a:prstGeom prst="rect">
            <a:avLst/>
          </a:prstGeom>
        </p:spPr>
      </p:pic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-502935" y="1701154"/>
            <a:ext cx="3435533" cy="4143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1400480" y="2092075"/>
            <a:ext cx="3579224" cy="4816899"/>
          </a:xfrm>
          <a:prstGeom prst="rect">
            <a:avLst/>
          </a:prstGeom>
        </p:spPr>
      </p:pic>
      <p:grpSp>
        <p:nvGrpSpPr>
          <p:cNvPr id="16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3863037" y="6105180"/>
            <a:ext cx="4907406" cy="1096085"/>
            <a:chOff x="3661683" y="4557353"/>
            <a:chExt cx="4285215" cy="1397320"/>
          </a:xfrm>
        </p:grpSpPr>
        <p:sp>
          <p:nvSpPr>
            <p:cNvPr id="17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HOÀN TẤT</a:t>
              </a:r>
            </a:p>
          </p:txBody>
        </p:sp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1683" y="4557353"/>
              <a:ext cx="4280542" cy="138147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HOÀN TẤT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647304" y="314614"/>
            <a:ext cx="13318276" cy="1657628"/>
            <a:chOff x="3683726" y="2165941"/>
            <a:chExt cx="9200479" cy="1657628"/>
          </a:xfrm>
        </p:grpSpPr>
        <p:sp>
          <p:nvSpPr>
            <p:cNvPr id="31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683726" y="2192353"/>
              <a:ext cx="9200479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>
                  <a:ln w="317500">
                    <a:solidFill>
                      <a:schemeClr val="bg1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THỰC HIỆN DỰ ÁN</a:t>
              </a:r>
              <a:endParaRPr lang="vi-VN" sz="10000" dirty="0">
                <a:ln w="317500">
                  <a:solidFill>
                    <a:schemeClr val="bg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683726" y="2165941"/>
              <a:ext cx="9200479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8C2D2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Ự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5B677"/>
                  </a:solidFill>
                  <a:latin typeface="SVN-Hole Hearted" panose="020B0A06020104020203" pitchFamily="34" charset="0"/>
                </a:rPr>
                <a:t>C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7A7CB"/>
                  </a:solidFill>
                  <a:latin typeface="SVN-Hole Hearted" panose="020B0A06020104020203" pitchFamily="34" charset="0"/>
                </a:rPr>
                <a:t>Ệ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N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D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EF4B2"/>
                  </a:solidFill>
                  <a:latin typeface="SVN-Hole Hearted" panose="020B0A06020104020203" pitchFamily="34" charset="0"/>
                </a:rPr>
                <a:t>Ự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7A7CB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EF4B2"/>
                  </a:solidFill>
                  <a:latin typeface="SVN-Hole Hearted" panose="020B0A06020104020203" pitchFamily="34" charset="0"/>
                </a:rPr>
                <a:t>N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5208061" y="435005"/>
            <a:ext cx="6233835" cy="6295477"/>
            <a:chOff x="2861368" y="2751338"/>
            <a:chExt cx="6703537" cy="2968329"/>
          </a:xfrm>
        </p:grpSpPr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190500">
                  <a:solidFill>
                    <a:schemeClr val="bg1"/>
                  </a:solidFill>
                </a:ln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61368" y="2751338"/>
              <a:ext cx="6688425" cy="2945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</a:t>
              </a:r>
              <a:r>
                <a:rPr lang="en-US" sz="20000" dirty="0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0"/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612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62711" y="225335"/>
            <a:ext cx="4327741" cy="2220686"/>
            <a:chOff x="643482" y="358540"/>
            <a:chExt cx="4883701" cy="2331437"/>
          </a:xfrm>
        </p:grpSpPr>
        <p:sp>
          <p:nvSpPr>
            <p:cNvPr id="28" name="Rectangle: Rounded Corners 5">
              <a:extLst>
                <a:ext uri="{FF2B5EF4-FFF2-40B4-BE49-F238E27FC236}">
                  <a16:creationId xmlns:a16="http://schemas.microsoft.com/office/drawing/2014/main" id="{375B7F41-B6BC-4285-A5D4-E61F19FAE58E}"/>
                </a:ext>
              </a:extLst>
            </p:cNvPr>
            <p:cNvSpPr/>
            <p:nvPr/>
          </p:nvSpPr>
          <p:spPr>
            <a:xfrm>
              <a:off x="653142" y="358540"/>
              <a:ext cx="4874041" cy="2331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643482" y="516633"/>
              <a:ext cx="4882633" cy="2035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C786A"/>
                </a:buClr>
              </a:pPr>
              <a:r>
                <a:rPr lang="en-US" sz="6000" b="1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AI TINH MẮT THẾ!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2961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668611" y="1951524"/>
            <a:ext cx="3733571" cy="5024618"/>
          </a:xfrm>
          <a:prstGeom prst="rect">
            <a:avLst/>
          </a:prstGeom>
        </p:spPr>
      </p:pic>
      <p:grpSp>
        <p:nvGrpSpPr>
          <p:cNvPr id="10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668611" y="978900"/>
            <a:ext cx="11257777" cy="2558462"/>
            <a:chOff x="1330520" y="-2593471"/>
            <a:chExt cx="6812775" cy="3115709"/>
          </a:xfrm>
        </p:grpSpPr>
        <p:sp>
          <p:nvSpPr>
            <p:cNvPr id="11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330520" y="-2593471"/>
              <a:ext cx="6812775" cy="2148574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461205" y="-2466298"/>
              <a:ext cx="649075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just">
                <a:buFontTx/>
                <a:buChar char="-"/>
              </a:pPr>
              <a:r>
                <a:rPr lang="en-US" sz="3000" b="0" dirty="0" err="1">
                  <a:latin typeface="+mn-lt"/>
                </a:rPr>
                <a:t>Học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sinh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quan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sát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các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đồ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vật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xung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quanh</a:t>
              </a:r>
              <a:r>
                <a:rPr lang="en-US" sz="3000" b="0" dirty="0">
                  <a:latin typeface="+mn-lt"/>
                </a:rPr>
                <a:t>, </a:t>
              </a:r>
              <a:r>
                <a:rPr lang="en-US" sz="3000" b="0" dirty="0" err="1">
                  <a:latin typeface="+mn-lt"/>
                </a:rPr>
                <a:t>thi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đua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kể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tên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các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đồ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vật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có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góc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vuông</a:t>
              </a:r>
              <a:r>
                <a:rPr lang="en-US" sz="3000" b="0" dirty="0">
                  <a:latin typeface="+mn-lt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000" b="0" dirty="0" err="1">
                  <a:latin typeface="+mn-lt"/>
                </a:rPr>
                <a:t>Đội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nào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kể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được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nhiều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nhất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là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đội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thắng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cuộc</a:t>
              </a:r>
              <a:r>
                <a:rPr lang="en-US" sz="3000" b="0" dirty="0">
                  <a:latin typeface="+mn-lt"/>
                </a:rPr>
                <a:t>.</a:t>
              </a:r>
            </a:p>
            <a:p>
              <a:pPr algn="just"/>
              <a:endParaRPr lang="en-US" sz="3000" dirty="0">
                <a:solidFill>
                  <a:srgbClr val="E77D20"/>
                </a:solidFill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91378" y="118141"/>
            <a:ext cx="4399560" cy="865882"/>
            <a:chOff x="-69671" y="807048"/>
            <a:chExt cx="8085908" cy="865882"/>
          </a:xfrm>
        </p:grpSpPr>
        <p:sp>
          <p:nvSpPr>
            <p:cNvPr id="15" name="Hộp Văn bản 8"/>
            <p:cNvSpPr txBox="1"/>
            <p:nvPr/>
          </p:nvSpPr>
          <p:spPr>
            <a:xfrm>
              <a:off x="-69671" y="807048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Hộp Văn bản 8"/>
            <p:cNvSpPr txBox="1"/>
            <p:nvPr/>
          </p:nvSpPr>
          <p:spPr>
            <a:xfrm>
              <a:off x="-69671" y="811156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52" y="1929701"/>
            <a:ext cx="5440679" cy="5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14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0524349" cy="6414446"/>
          </a:xfrm>
          <a:custGeom>
            <a:avLst/>
            <a:gdLst>
              <a:gd name="connsiteX0" fmla="*/ 0 w 10524349"/>
              <a:gd name="connsiteY0" fmla="*/ 1069096 h 6414446"/>
              <a:gd name="connsiteX1" fmla="*/ 1069096 w 10524349"/>
              <a:gd name="connsiteY1" fmla="*/ 0 h 6414446"/>
              <a:gd name="connsiteX2" fmla="*/ 9455253 w 10524349"/>
              <a:gd name="connsiteY2" fmla="*/ 0 h 6414446"/>
              <a:gd name="connsiteX3" fmla="*/ 10524349 w 10524349"/>
              <a:gd name="connsiteY3" fmla="*/ 1069096 h 6414446"/>
              <a:gd name="connsiteX4" fmla="*/ 10524349 w 10524349"/>
              <a:gd name="connsiteY4" fmla="*/ 5345350 h 6414446"/>
              <a:gd name="connsiteX5" fmla="*/ 9455253 w 10524349"/>
              <a:gd name="connsiteY5" fmla="*/ 6414446 h 6414446"/>
              <a:gd name="connsiteX6" fmla="*/ 1069096 w 10524349"/>
              <a:gd name="connsiteY6" fmla="*/ 6414446 h 6414446"/>
              <a:gd name="connsiteX7" fmla="*/ 0 w 10524349"/>
              <a:gd name="connsiteY7" fmla="*/ 5345350 h 6414446"/>
              <a:gd name="connsiteX8" fmla="*/ 0 w 10524349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349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4808378" y="77600"/>
                  <a:pt x="8033953" y="-27269"/>
                  <a:pt x="9455253" y="0"/>
                </a:cubicBezTo>
                <a:cubicBezTo>
                  <a:pt x="10116328" y="-93171"/>
                  <a:pt x="10633933" y="510911"/>
                  <a:pt x="10524349" y="1069096"/>
                </a:cubicBezTo>
                <a:cubicBezTo>
                  <a:pt x="10633349" y="2536417"/>
                  <a:pt x="10446140" y="4353943"/>
                  <a:pt x="10524349" y="5345350"/>
                </a:cubicBezTo>
                <a:cubicBezTo>
                  <a:pt x="10512484" y="5931154"/>
                  <a:pt x="9976813" y="6444826"/>
                  <a:pt x="9455253" y="6414446"/>
                </a:cubicBezTo>
                <a:cubicBezTo>
                  <a:pt x="6661189" y="6463623"/>
                  <a:pt x="4144863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0524349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4530271" y="-129276"/>
                  <a:pt x="6840857" y="-77778"/>
                  <a:pt x="9455253" y="0"/>
                </a:cubicBezTo>
                <a:cubicBezTo>
                  <a:pt x="10027995" y="-56436"/>
                  <a:pt x="10508619" y="569352"/>
                  <a:pt x="10524349" y="1069096"/>
                </a:cubicBezTo>
                <a:cubicBezTo>
                  <a:pt x="10605948" y="1542640"/>
                  <a:pt x="10678649" y="3696807"/>
                  <a:pt x="10524349" y="5345350"/>
                </a:cubicBezTo>
                <a:cubicBezTo>
                  <a:pt x="10571112" y="6034414"/>
                  <a:pt x="10014199" y="6425151"/>
                  <a:pt x="9455253" y="6414446"/>
                </a:cubicBezTo>
                <a:cubicBezTo>
                  <a:pt x="5750226" y="6458666"/>
                  <a:pt x="4577293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3184" y="28388"/>
            <a:ext cx="4573171" cy="1169551"/>
            <a:chOff x="3763146" y="155682"/>
            <a:chExt cx="4573171" cy="1169551"/>
          </a:xfrm>
        </p:grpSpPr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8673307C-6A9C-D34C-CFF5-A1C57367BA34}"/>
                </a:ext>
              </a:extLst>
            </p:cNvPr>
            <p:cNvSpPr txBox="1"/>
            <p:nvPr/>
          </p:nvSpPr>
          <p:spPr>
            <a:xfrm>
              <a:off x="3763146" y="155682"/>
              <a:ext cx="457317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Mục</a:t>
              </a:r>
              <a:r>
                <a:rPr lang="en-US" sz="7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tiêu</a:t>
              </a:r>
            </a:p>
          </p:txBody>
        </p:sp>
        <p:pic>
          <p:nvPicPr>
            <p:cNvPr id="32" name="Hình ảnh 24">
              <a:extLst>
                <a:ext uri="{FF2B5EF4-FFF2-40B4-BE49-F238E27FC236}">
                  <a16:creationId xmlns:a16="http://schemas.microsoft.com/office/drawing/2014/main" id="{18C3BE43-1FDC-B367-2E7D-F3854A531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sp>
        <p:nvSpPr>
          <p:cNvPr id="41" name="TextBox 32">
            <a:extLst>
              <a:ext uri="{FF2B5EF4-FFF2-40B4-BE49-F238E27FC236}">
                <a16:creationId xmlns:a16="http://schemas.microsoft.com/office/drawing/2014/main" id="{5FA1C729-A609-831B-9438-F890BAF32E17}"/>
              </a:ext>
            </a:extLst>
          </p:cNvPr>
          <p:cNvSpPr txBox="1"/>
          <p:nvPr/>
        </p:nvSpPr>
        <p:spPr>
          <a:xfrm>
            <a:off x="622137" y="4030192"/>
            <a:ext cx="94766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2.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Năng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lực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chú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trọng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: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tư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duy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̀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lập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luận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toán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học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hóa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giao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tiếp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quyết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vấn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sử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dụng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công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cụ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tiện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  <a:p>
            <a:endParaRPr lang="en-US" sz="3000" b="1" dirty="0">
              <a:solidFill>
                <a:srgbClr val="C00000"/>
              </a:solidFill>
              <a:latin typeface="UTM Duepuntozero" panose="02040603050506020204" pitchFamily="18" charset="0"/>
            </a:endParaRPr>
          </a:p>
        </p:txBody>
      </p:sp>
      <p:grpSp>
        <p:nvGrpSpPr>
          <p:cNvPr id="45" name="Nhóm 23">
            <a:extLst>
              <a:ext uri="{FF2B5EF4-FFF2-40B4-BE49-F238E27FC236}">
                <a16:creationId xmlns:a16="http://schemas.microsoft.com/office/drawing/2014/main" id="{52DAADD8-BE5C-3AF4-3F25-AE0DADA189C8}"/>
              </a:ext>
            </a:extLst>
          </p:cNvPr>
          <p:cNvGrpSpPr/>
          <p:nvPr/>
        </p:nvGrpSpPr>
        <p:grpSpPr>
          <a:xfrm>
            <a:off x="588114" y="5370041"/>
            <a:ext cx="10132192" cy="800328"/>
            <a:chOff x="2492355" y="3623955"/>
            <a:chExt cx="10132192" cy="800328"/>
          </a:xfrm>
        </p:grpSpPr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B0693BC9-B225-4B66-DE91-EC295FEC1A72}"/>
                </a:ext>
              </a:extLst>
            </p:cNvPr>
            <p:cNvSpPr txBox="1"/>
            <p:nvPr/>
          </p:nvSpPr>
          <p:spPr>
            <a:xfrm>
              <a:off x="2492355" y="3623955"/>
              <a:ext cx="2477058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3. Tích hợp: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 Placeholder 7">
              <a:extLst>
                <a:ext uri="{FF2B5EF4-FFF2-40B4-BE49-F238E27FC236}">
                  <a16:creationId xmlns:a16="http://schemas.microsoft.com/office/drawing/2014/main" id="{42892EAA-F160-1803-E5F0-C1D6D538CAAD}"/>
                </a:ext>
              </a:extLst>
            </p:cNvPr>
            <p:cNvSpPr txBox="1">
              <a:spLocks/>
            </p:cNvSpPr>
            <p:nvPr/>
          </p:nvSpPr>
          <p:spPr>
            <a:xfrm>
              <a:off x="4283540" y="3632034"/>
              <a:ext cx="8341007" cy="792249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và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cuộc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sống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48" name="Nhóm 33">
            <a:extLst>
              <a:ext uri="{FF2B5EF4-FFF2-40B4-BE49-F238E27FC236}">
                <a16:creationId xmlns:a16="http://schemas.microsoft.com/office/drawing/2014/main" id="{5E89C6BA-1F4E-1D8A-8E49-775F8C6547F5}"/>
              </a:ext>
            </a:extLst>
          </p:cNvPr>
          <p:cNvGrpSpPr/>
          <p:nvPr/>
        </p:nvGrpSpPr>
        <p:grpSpPr>
          <a:xfrm>
            <a:off x="917775" y="5831900"/>
            <a:ext cx="10291221" cy="612155"/>
            <a:chOff x="1107851" y="4852173"/>
            <a:chExt cx="10291221" cy="612155"/>
          </a:xfrm>
        </p:grpSpPr>
        <p:sp>
          <p:nvSpPr>
            <p:cNvPr id="49" name="Hộp Văn bản 29">
              <a:extLst>
                <a:ext uri="{FF2B5EF4-FFF2-40B4-BE49-F238E27FC236}">
                  <a16:creationId xmlns:a16="http://schemas.microsoft.com/office/drawing/2014/main" id="{CFF480D0-6FEA-124B-24AD-EEFCB115A073}"/>
                </a:ext>
              </a:extLst>
            </p:cNvPr>
            <p:cNvSpPr txBox="1"/>
            <p:nvPr/>
          </p:nvSpPr>
          <p:spPr>
            <a:xfrm>
              <a:off x="1107851" y="4852173"/>
              <a:ext cx="3515550" cy="612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Phẩm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chất: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Hộp Văn bản 32">
              <a:extLst>
                <a:ext uri="{FF2B5EF4-FFF2-40B4-BE49-F238E27FC236}">
                  <a16:creationId xmlns:a16="http://schemas.microsoft.com/office/drawing/2014/main" id="{CE611624-6823-C6B7-C80D-6172E8869BE6}"/>
                </a:ext>
              </a:extLst>
            </p:cNvPr>
            <p:cNvSpPr txBox="1"/>
            <p:nvPr/>
          </p:nvSpPr>
          <p:spPr>
            <a:xfrm>
              <a:off x="2737672" y="4909643"/>
              <a:ext cx="86614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chăm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trung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trách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ái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8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78875" y="1058219"/>
            <a:ext cx="10149991" cy="2269532"/>
            <a:chOff x="846122" y="1129552"/>
            <a:chExt cx="10149991" cy="2269532"/>
          </a:xfrm>
        </p:grpSpPr>
        <p:sp>
          <p:nvSpPr>
            <p:cNvPr id="52" name="TextBox 28">
              <a:extLst>
                <a:ext uri="{FF2B5EF4-FFF2-40B4-BE49-F238E27FC236}">
                  <a16:creationId xmlns:a16="http://schemas.microsoft.com/office/drawing/2014/main" id="{E3E84BF3-1B24-CBC1-2BBF-FFBCDBAA879B}"/>
                </a:ext>
              </a:extLst>
            </p:cNvPr>
            <p:cNvSpPr txBox="1"/>
            <p:nvPr/>
          </p:nvSpPr>
          <p:spPr>
            <a:xfrm>
              <a:off x="1193582" y="1129552"/>
              <a:ext cx="46482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1.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Kiến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thức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,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kĩ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năng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:</a:t>
              </a:r>
            </a:p>
          </p:txBody>
        </p:sp>
        <p:sp>
          <p:nvSpPr>
            <p:cNvPr id="53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846122" y="1631391"/>
              <a:ext cx="10149991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Làm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quen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với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biểu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tượng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về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không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;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đọc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tên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Sử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dụng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ê-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ke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kiểm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tra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không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Sử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dụng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ê-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ke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vẽ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được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trong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trường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hợp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đơn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Biết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gấp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tờ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giấy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tạo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thành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9" b="97857" l="9878" r="89878">
                        <a14:foregroundMark x1="40898" y1="58878" x2="35592" y2="63061"/>
                        <a14:foregroundMark x1="62122" y1="44184" x2="66531" y2="49898"/>
                        <a14:foregroundMark x1="26449" y1="35000" x2="32082" y2="31633"/>
                        <a14:foregroundMark x1="29959" y1="31837" x2="45959" y2="26122"/>
                        <a14:foregroundMark x1="82531" y1="28571" x2="86204" y2="32143"/>
                        <a14:foregroundMark x1="86204" y1="35204" x2="88163" y2="45306"/>
                        <a14:foregroundMark x1="86776" y1="37755" x2="86776" y2="37755"/>
                        <a14:foregroundMark x1="87265" y1="36429" x2="89224" y2="43265"/>
                        <a14:foregroundMark x1="81878" y1="27041" x2="84653" y2="29694"/>
                        <a14:foregroundMark x1="47184" y1="26429" x2="51592" y2="24184"/>
                        <a14:foregroundMark x1="62122" y1="47857" x2="58286" y2="4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853" y="3919965"/>
            <a:ext cx="3732254" cy="2985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7638730" y="-371103"/>
            <a:ext cx="3012466" cy="22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668611" y="1951524"/>
            <a:ext cx="3733571" cy="5024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52" y="1929701"/>
            <a:ext cx="5440679" cy="544067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0534" y="659258"/>
            <a:ext cx="10968508" cy="1786955"/>
            <a:chOff x="689532" y="4437990"/>
            <a:chExt cx="10968508" cy="1786955"/>
          </a:xfrm>
        </p:grpSpPr>
        <p:sp>
          <p:nvSpPr>
            <p:cNvPr id="17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7990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8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9841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28575">
                    <a:solidFill>
                      <a:srgbClr val="0070C0"/>
                    </a:solidFill>
                  </a:ln>
                  <a:solidFill>
                    <a:srgbClr val="F89E9E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28575">
                  <a:solidFill>
                    <a:srgbClr val="0070C0"/>
                  </a:solidFill>
                </a:ln>
                <a:solidFill>
                  <a:srgbClr val="F89E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685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sp>
        <p:nvSpPr>
          <p:cNvPr id="25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592537" y="1539013"/>
            <a:ext cx="6880559" cy="5044658"/>
          </a:xfrm>
          <a:custGeom>
            <a:avLst/>
            <a:gdLst>
              <a:gd name="connsiteX0" fmla="*/ 0 w 6880559"/>
              <a:gd name="connsiteY0" fmla="*/ 840793 h 5044658"/>
              <a:gd name="connsiteX1" fmla="*/ 840793 w 6880559"/>
              <a:gd name="connsiteY1" fmla="*/ 0 h 5044658"/>
              <a:gd name="connsiteX2" fmla="*/ 6039766 w 6880559"/>
              <a:gd name="connsiteY2" fmla="*/ 0 h 5044658"/>
              <a:gd name="connsiteX3" fmla="*/ 6880559 w 6880559"/>
              <a:gd name="connsiteY3" fmla="*/ 840793 h 5044658"/>
              <a:gd name="connsiteX4" fmla="*/ 6880559 w 6880559"/>
              <a:gd name="connsiteY4" fmla="*/ 4203865 h 5044658"/>
              <a:gd name="connsiteX5" fmla="*/ 6039766 w 6880559"/>
              <a:gd name="connsiteY5" fmla="*/ 5044658 h 5044658"/>
              <a:gd name="connsiteX6" fmla="*/ 840793 w 6880559"/>
              <a:gd name="connsiteY6" fmla="*/ 5044658 h 5044658"/>
              <a:gd name="connsiteX7" fmla="*/ 0 w 6880559"/>
              <a:gd name="connsiteY7" fmla="*/ 4203865 h 5044658"/>
              <a:gd name="connsiteX8" fmla="*/ 0 w 6880559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22487" y="77600"/>
                  <a:pt x="4104574" y="-27269"/>
                  <a:pt x="6039766" y="0"/>
                </a:cubicBezTo>
                <a:cubicBezTo>
                  <a:pt x="6534753" y="-40406"/>
                  <a:pt x="6886005" y="378039"/>
                  <a:pt x="6880559" y="840793"/>
                </a:cubicBezTo>
                <a:cubicBezTo>
                  <a:pt x="6989559" y="1845335"/>
                  <a:pt x="6802350" y="3332090"/>
                  <a:pt x="6880559" y="4203865"/>
                </a:cubicBezTo>
                <a:cubicBezTo>
                  <a:pt x="6844718" y="4654201"/>
                  <a:pt x="6464275" y="5062232"/>
                  <a:pt x="6039766" y="5044658"/>
                </a:cubicBezTo>
                <a:cubicBezTo>
                  <a:pt x="5132095" y="5093835"/>
                  <a:pt x="1971963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880559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783026" y="-129276"/>
                  <a:pt x="4908678" y="-77778"/>
                  <a:pt x="6039766" y="0"/>
                </a:cubicBezTo>
                <a:cubicBezTo>
                  <a:pt x="6486445" y="-56357"/>
                  <a:pt x="6877351" y="394931"/>
                  <a:pt x="6880559" y="840793"/>
                </a:cubicBezTo>
                <a:cubicBezTo>
                  <a:pt x="6962158" y="1491911"/>
                  <a:pt x="7034859" y="3779628"/>
                  <a:pt x="6880559" y="4203865"/>
                </a:cubicBezTo>
                <a:cubicBezTo>
                  <a:pt x="6907657" y="4725370"/>
                  <a:pt x="6481321" y="5052407"/>
                  <a:pt x="6039766" y="5044658"/>
                </a:cubicBezTo>
                <a:cubicBezTo>
                  <a:pt x="4132454" y="5088878"/>
                  <a:pt x="1873451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7D2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Nhóm 44">
            <a:extLst>
              <a:ext uri="{FF2B5EF4-FFF2-40B4-BE49-F238E27FC236}">
                <a16:creationId xmlns:a16="http://schemas.microsoft.com/office/drawing/2014/main" id="{A45BB91E-40A6-BBCA-40D6-7EB2A43B6983}"/>
              </a:ext>
            </a:extLst>
          </p:cNvPr>
          <p:cNvGrpSpPr/>
          <p:nvPr/>
        </p:nvGrpSpPr>
        <p:grpSpPr>
          <a:xfrm>
            <a:off x="889086" y="-104503"/>
            <a:ext cx="6287460" cy="1917833"/>
            <a:chOff x="4743805" y="2513042"/>
            <a:chExt cx="6814013" cy="2725529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8BCD7D36-0ECE-EFA5-4C90-E91A5C5BA71A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265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1905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19E55039-2A50-A986-808E-5ED93F71BA85}"/>
                </a:ext>
              </a:extLst>
            </p:cNvPr>
            <p:cNvSpPr txBox="1"/>
            <p:nvPr/>
          </p:nvSpPr>
          <p:spPr>
            <a:xfrm>
              <a:off x="4743805" y="2564073"/>
              <a:ext cx="6814013" cy="2674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8165" y="1598812"/>
            <a:ext cx="6655476" cy="1031003"/>
            <a:chOff x="5266189" y="1443269"/>
            <a:chExt cx="6655476" cy="1031003"/>
          </a:xfrm>
        </p:grpSpPr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402804" y="1586382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E77D2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E77D2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66189" y="1443269"/>
              <a:ext cx="1136648" cy="103100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06281" y="2759254"/>
            <a:ext cx="6613984" cy="1058675"/>
            <a:chOff x="5274305" y="2603711"/>
            <a:chExt cx="6613984" cy="1058675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F4B6113A-6656-82AB-DB02-710FC286F47E}"/>
                </a:ext>
              </a:extLst>
            </p:cNvPr>
            <p:cNvSpPr txBox="1"/>
            <p:nvPr/>
          </p:nvSpPr>
          <p:spPr>
            <a:xfrm>
              <a:off x="6369428" y="2880249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E77D2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E77D2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4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260371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06281" y="4110444"/>
            <a:ext cx="6613984" cy="1031003"/>
            <a:chOff x="5274305" y="3954901"/>
            <a:chExt cx="6613984" cy="1031003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680AF40C-22F8-7516-B045-6F12465D198B}"/>
                </a:ext>
              </a:extLst>
            </p:cNvPr>
            <p:cNvSpPr txBox="1"/>
            <p:nvPr/>
          </p:nvSpPr>
          <p:spPr>
            <a:xfrm>
              <a:off x="6369428" y="4122847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E77D2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E77D2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7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395490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06281" y="5365585"/>
            <a:ext cx="6655509" cy="1031003"/>
            <a:chOff x="5274305" y="5210042"/>
            <a:chExt cx="6655509" cy="1031003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AB206B57-C5B5-1F2A-29C1-62F117C9EDE5}"/>
                </a:ext>
              </a:extLst>
            </p:cNvPr>
            <p:cNvSpPr txBox="1"/>
            <p:nvPr/>
          </p:nvSpPr>
          <p:spPr>
            <a:xfrm>
              <a:off x="6410953" y="539452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E77D2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E77D2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0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5210042"/>
              <a:ext cx="1136648" cy="1031003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2" y="741168"/>
            <a:ext cx="6098177" cy="60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2" y="741168"/>
            <a:ext cx="6098177" cy="60981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grpSp>
        <p:nvGrpSpPr>
          <p:cNvPr id="30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-13447" y="577681"/>
            <a:ext cx="8493812" cy="3505173"/>
            <a:chOff x="4133327" y="8204395"/>
            <a:chExt cx="7210038" cy="350517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913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4953294" y="492841"/>
            <a:ext cx="6356944" cy="6247867"/>
            <a:chOff x="2876479" y="2773788"/>
            <a:chExt cx="6688426" cy="2945881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2773789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 dirty="0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0"/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267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grpSp>
        <p:nvGrpSpPr>
          <p:cNvPr id="14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65977" y="891539"/>
            <a:ext cx="4329891" cy="1404132"/>
            <a:chOff x="3617007" y="4550541"/>
            <a:chExt cx="4329891" cy="1404132"/>
          </a:xfrm>
        </p:grpSpPr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17007" y="4550541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grpSp>
        <p:nvGrpSpPr>
          <p:cNvPr id="17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2855597" y="2855107"/>
            <a:ext cx="7261411" cy="2558462"/>
            <a:chOff x="1330520" y="-2593471"/>
            <a:chExt cx="6812775" cy="3115709"/>
          </a:xfrm>
        </p:grpSpPr>
        <p:sp>
          <p:nvSpPr>
            <p:cNvPr id="18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330520" y="-2593471"/>
              <a:ext cx="6812775" cy="1691573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461205" y="-2466298"/>
              <a:ext cx="649075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0" dirty="0" err="1">
                  <a:latin typeface="+mn-lt"/>
                </a:rPr>
                <a:t>Học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sinh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cùng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nhau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tạo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hình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góc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theo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mệnh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lệnh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của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giáo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viên</a:t>
              </a:r>
              <a:r>
                <a:rPr lang="en-US" sz="3000" b="0" dirty="0">
                  <a:latin typeface="+mn-lt"/>
                </a:rPr>
                <a:t>.</a:t>
              </a:r>
              <a:endParaRPr lang="en-US" sz="3000" dirty="0">
                <a:solidFill>
                  <a:srgbClr val="E77D20"/>
                </a:solidFill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44412" y="1994348"/>
            <a:ext cx="4399560" cy="865882"/>
            <a:chOff x="-69671" y="807048"/>
            <a:chExt cx="8085908" cy="865882"/>
          </a:xfrm>
        </p:grpSpPr>
        <p:sp>
          <p:nvSpPr>
            <p:cNvPr id="21" name="Hộp Văn bản 8"/>
            <p:cNvSpPr txBox="1"/>
            <p:nvPr/>
          </p:nvSpPr>
          <p:spPr>
            <a:xfrm>
              <a:off x="-69671" y="807048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2" name="Hộp Văn bản 8"/>
            <p:cNvSpPr txBox="1"/>
            <p:nvPr/>
          </p:nvSpPr>
          <p:spPr>
            <a:xfrm>
              <a:off x="-69671" y="811156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 flipH="1">
            <a:off x="9341955" y="2012312"/>
            <a:ext cx="3185255" cy="44674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-303322" y="1604934"/>
            <a:ext cx="3579224" cy="4816899"/>
          </a:xfrm>
          <a:prstGeom prst="rect">
            <a:avLst/>
          </a:prstGeom>
        </p:spPr>
      </p:pic>
      <p:grpSp>
        <p:nvGrpSpPr>
          <p:cNvPr id="27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5674997" y="283567"/>
            <a:ext cx="6109774" cy="1631216"/>
            <a:chOff x="1286758" y="1907257"/>
            <a:chExt cx="8071386" cy="1695595"/>
          </a:xfrm>
        </p:grpSpPr>
        <p:sp>
          <p:nvSpPr>
            <p:cNvPr id="28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8050103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TẠO HÌNH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286758" y="1907257"/>
              <a:ext cx="7852475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Ạ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O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Ì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H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778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grpSp>
        <p:nvGrpSpPr>
          <p:cNvPr id="14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65977" y="891539"/>
            <a:ext cx="4329891" cy="1404132"/>
            <a:chOff x="3617007" y="4550541"/>
            <a:chExt cx="4329891" cy="1404132"/>
          </a:xfrm>
        </p:grpSpPr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17007" y="4550541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 flipH="1">
            <a:off x="9341955" y="2012312"/>
            <a:ext cx="3185255" cy="44674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-303322" y="1604934"/>
            <a:ext cx="3579224" cy="4816899"/>
          </a:xfrm>
          <a:prstGeom prst="rect">
            <a:avLst/>
          </a:prstGeom>
        </p:spPr>
      </p:pic>
      <p:grpSp>
        <p:nvGrpSpPr>
          <p:cNvPr id="27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5674997" y="283567"/>
            <a:ext cx="6109774" cy="1631216"/>
            <a:chOff x="1286758" y="1907257"/>
            <a:chExt cx="8071386" cy="1695595"/>
          </a:xfrm>
        </p:grpSpPr>
        <p:sp>
          <p:nvSpPr>
            <p:cNvPr id="28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8050103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TẠO HÌNH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286758" y="1907257"/>
              <a:ext cx="7852475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Ạ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O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Ì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H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4675" y="4634878"/>
            <a:ext cx="10968508" cy="1786955"/>
            <a:chOff x="689532" y="4437990"/>
            <a:chExt cx="10968508" cy="1786955"/>
          </a:xfrm>
        </p:grpSpPr>
        <p:sp>
          <p:nvSpPr>
            <p:cNvPr id="30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7990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1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9841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28575">
                    <a:solidFill>
                      <a:srgbClr val="0070C0"/>
                    </a:solidFill>
                  </a:ln>
                  <a:solidFill>
                    <a:srgbClr val="F89E9E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28575">
                  <a:solidFill>
                    <a:srgbClr val="0070C0"/>
                  </a:solidFill>
                </a:ln>
                <a:solidFill>
                  <a:srgbClr val="F89E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523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5222961" y="429145"/>
            <a:ext cx="6245474" cy="6307205"/>
            <a:chOff x="2876480" y="2745809"/>
            <a:chExt cx="6716052" cy="2973859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hành</a:t>
              </a:r>
              <a:endParaRPr lang="en-US" sz="20000" dirty="0">
                <a:ln w="190500">
                  <a:solidFill>
                    <a:schemeClr val="bg1"/>
                  </a:solidFill>
                </a:ln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904107" y="2745809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20000" dirty="0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hành</a:t>
              </a:r>
              <a:endParaRPr lang="en-US" sz="20000" dirty="0">
                <a:ln w="0"/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93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624216" y="1357109"/>
            <a:ext cx="3435533" cy="4143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5003702" y="2086961"/>
            <a:ext cx="3579224" cy="4816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2349" y="333021"/>
            <a:ext cx="8222382" cy="1632857"/>
            <a:chOff x="259915" y="143486"/>
            <a:chExt cx="4808474" cy="339812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143488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200" b="0" dirty="0" err="1">
                  <a:latin typeface="+mn-lt"/>
                </a:rPr>
                <a:t>Chúng</a:t>
              </a:r>
              <a:r>
                <a:rPr lang="en-US" sz="3200" b="0" dirty="0">
                  <a:latin typeface="+mn-lt"/>
                </a:rPr>
                <a:t> ta </a:t>
              </a:r>
              <a:r>
                <a:rPr lang="en-US" sz="3200" b="0" dirty="0" err="1">
                  <a:latin typeface="+mn-lt"/>
                </a:rPr>
                <a:t>đã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đến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khu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đất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thực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hiện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dự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án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xây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nhà</a:t>
              </a:r>
              <a:r>
                <a:rPr lang="en-US" sz="3200" b="0" dirty="0">
                  <a:latin typeface="+mn-lt"/>
                </a:rPr>
                <a:t>. </a:t>
              </a:r>
              <a:r>
                <a:rPr lang="en-US" sz="3200" b="0" dirty="0" err="1">
                  <a:latin typeface="+mn-lt"/>
                </a:rPr>
                <a:t>Hãy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vượt</a:t>
              </a:r>
              <a:r>
                <a:rPr lang="en-US" sz="3200" b="0" dirty="0">
                  <a:latin typeface="+mn-lt"/>
                </a:rPr>
                <a:t> qua </a:t>
              </a:r>
              <a:r>
                <a:rPr lang="en-US" sz="3200" b="0" dirty="0" err="1">
                  <a:latin typeface="+mn-lt"/>
                </a:rPr>
                <a:t>các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bài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tập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để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giúp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chúng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mình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hoàn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thành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ngôi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nhà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nhé</a:t>
              </a:r>
              <a:r>
                <a:rPr lang="en-US" sz="3200" b="0" dirty="0">
                  <a:latin typeface="+mn-lt"/>
                </a:rPr>
                <a:t>!</a:t>
              </a:r>
              <a:endParaRPr lang="vi-VN" sz="32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9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152604" y="1284599"/>
            <a:ext cx="4902056" cy="1111413"/>
            <a:chOff x="3666355" y="4573200"/>
            <a:chExt cx="4280543" cy="1416860"/>
          </a:xfrm>
        </p:grpSpPr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NHIỆM VỤ 2</a:t>
              </a: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5" y="4608587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NHIỆM VỤ 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83726" y="2165941"/>
            <a:ext cx="9200479" cy="3812064"/>
            <a:chOff x="3683726" y="2165941"/>
            <a:chExt cx="9200479" cy="3812064"/>
          </a:xfrm>
        </p:grpSpPr>
        <p:sp>
          <p:nvSpPr>
            <p:cNvPr id="16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683726" y="2192353"/>
              <a:ext cx="9200479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0" dirty="0">
                  <a:ln w="317500">
                    <a:solidFill>
                      <a:schemeClr val="bg1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THỰC HIỆN DỰ ÁN</a:t>
              </a:r>
              <a:endParaRPr lang="vi-VN" sz="12000" dirty="0">
                <a:ln w="317500">
                  <a:solidFill>
                    <a:schemeClr val="bg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683726" y="2165941"/>
              <a:ext cx="9200479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E8C2D2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Ự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F5B677"/>
                  </a:solidFill>
                  <a:latin typeface="SVN-Hole Hearted" panose="020B0A06020104020203" pitchFamily="34" charset="0"/>
                </a:rPr>
                <a:t>C 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F7A7CB"/>
                  </a:solidFill>
                  <a:latin typeface="SVN-Hole Hearted" panose="020B0A06020104020203" pitchFamily="34" charset="0"/>
                </a:rPr>
                <a:t>Ệ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N 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D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EEF4B2"/>
                  </a:solidFill>
                  <a:latin typeface="SVN-Hole Hearted" panose="020B0A06020104020203" pitchFamily="34" charset="0"/>
                </a:rPr>
                <a:t>Ự 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F7A7CB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EEF4B2"/>
                  </a:solidFill>
                  <a:latin typeface="SVN-Hole Hearted" panose="020B0A06020104020203" pitchFamily="34" charset="0"/>
                </a:rPr>
                <a:t>N</a:t>
              </a:r>
              <a:endParaRPr lang="vi-VN" sz="12000" dirty="0">
                <a:ln w="28575">
                  <a:solidFill>
                    <a:srgbClr val="0070C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1015</Words>
  <Application>Microsoft Office PowerPoint</Application>
  <PresentationFormat>Widescreen</PresentationFormat>
  <Paragraphs>181</Paragraphs>
  <Slides>32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NGOC HONG HANH</dc:creator>
  <cp:lastModifiedBy>NGUYEN PHAM ANH THU</cp:lastModifiedBy>
  <cp:revision>18</cp:revision>
  <dcterms:created xsi:type="dcterms:W3CDTF">2022-12-04T11:01:40Z</dcterms:created>
  <dcterms:modified xsi:type="dcterms:W3CDTF">2024-03-01T02:45:29Z</dcterms:modified>
</cp:coreProperties>
</file>